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1" r:id="rId5"/>
    <p:sldId id="280" r:id="rId6"/>
    <p:sldId id="281" r:id="rId7"/>
    <p:sldId id="260" r:id="rId8"/>
    <p:sldId id="27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8288000" cy="10287000"/>
  <p:notesSz cx="6858000" cy="9144000"/>
  <p:embeddedFontLst>
    <p:embeddedFont>
      <p:font typeface="Open Sans" panose="020B0606030504020204" pitchFamily="34" charset="0"/>
      <p:regular r:id="rId27"/>
      <p:bold r:id="rId28"/>
      <p:italic r:id="rId29"/>
      <p:boldItalic r:id="rId30"/>
    </p:embeddedFont>
    <p:embeddedFont>
      <p:font typeface="Open Sans Bold" panose="020B0806030504020204" charset="0"/>
      <p:regular r:id="rId31"/>
    </p:embeddedFont>
    <p:embeddedFont>
      <p:font typeface="Poppins" panose="00000500000000000000" pitchFamily="2" charset="0"/>
      <p:regular r:id="rId32"/>
      <p:bold r:id="rId33"/>
      <p:italic r:id="rId34"/>
      <p:boldItalic r:id="rId35"/>
    </p:embeddedFont>
    <p:embeddedFont>
      <p:font typeface="Poppins Bold" panose="00000800000000000000"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D4E"/>
    <a:srgbClr val="A1EF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3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4.svg"/><Relationship Id="rId7" Type="http://schemas.openxmlformats.org/officeDocument/2006/relationships/slide" Target="slide14.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7.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3" Type="http://schemas.openxmlformats.org/officeDocument/2006/relationships/image" Target="../media/image52.sv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svg"/><Relationship Id="rId21" Type="http://schemas.openxmlformats.org/officeDocument/2006/relationships/image" Target="../media/image60.svg"/><Relationship Id="rId34" Type="http://schemas.openxmlformats.org/officeDocument/2006/relationships/image" Target="../media/image73.png"/><Relationship Id="rId42" Type="http://schemas.openxmlformats.org/officeDocument/2006/relationships/image" Target="../media/image81.png"/><Relationship Id="rId47" Type="http://schemas.openxmlformats.org/officeDocument/2006/relationships/image" Target="../media/image86.svg"/><Relationship Id="rId50" Type="http://schemas.openxmlformats.org/officeDocument/2006/relationships/image" Target="../media/image89.png"/><Relationship Id="rId55" Type="http://schemas.openxmlformats.org/officeDocument/2006/relationships/image" Target="../media/image94.svg"/><Relationship Id="rId7" Type="http://schemas.openxmlformats.org/officeDocument/2006/relationships/image" Target="../media/image46.svg"/><Relationship Id="rId2" Type="http://schemas.openxmlformats.org/officeDocument/2006/relationships/image" Target="../media/image41.png"/><Relationship Id="rId16" Type="http://schemas.openxmlformats.org/officeDocument/2006/relationships/image" Target="../media/image55.png"/><Relationship Id="rId29" Type="http://schemas.openxmlformats.org/officeDocument/2006/relationships/image" Target="../media/image68.svg"/><Relationship Id="rId11" Type="http://schemas.openxmlformats.org/officeDocument/2006/relationships/image" Target="../media/image50.sv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svg"/><Relationship Id="rId40" Type="http://schemas.openxmlformats.org/officeDocument/2006/relationships/image" Target="../media/image79.png"/><Relationship Id="rId45" Type="http://schemas.openxmlformats.org/officeDocument/2006/relationships/image" Target="../media/image84.svg"/><Relationship Id="rId53" Type="http://schemas.openxmlformats.org/officeDocument/2006/relationships/image" Target="../media/image92.svg"/><Relationship Id="rId58" Type="http://schemas.openxmlformats.org/officeDocument/2006/relationships/image" Target="../media/image97.png"/><Relationship Id="rId5" Type="http://schemas.openxmlformats.org/officeDocument/2006/relationships/image" Target="../media/image44.svg"/><Relationship Id="rId61" Type="http://schemas.openxmlformats.org/officeDocument/2006/relationships/image" Target="../media/image100.svg"/><Relationship Id="rId19" Type="http://schemas.openxmlformats.org/officeDocument/2006/relationships/image" Target="../media/image58.sv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image" Target="../media/image74.svg"/><Relationship Id="rId43" Type="http://schemas.openxmlformats.org/officeDocument/2006/relationships/image" Target="../media/image82.svg"/><Relationship Id="rId48" Type="http://schemas.openxmlformats.org/officeDocument/2006/relationships/image" Target="../media/image87.png"/><Relationship Id="rId56" Type="http://schemas.openxmlformats.org/officeDocument/2006/relationships/image" Target="../media/image95.png"/><Relationship Id="rId8" Type="http://schemas.openxmlformats.org/officeDocument/2006/relationships/image" Target="../media/image47.png"/><Relationship Id="rId51" Type="http://schemas.openxmlformats.org/officeDocument/2006/relationships/image" Target="../media/image90.svg"/><Relationship Id="rId3" Type="http://schemas.openxmlformats.org/officeDocument/2006/relationships/image" Target="../media/image42.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7.png"/><Relationship Id="rId46" Type="http://schemas.openxmlformats.org/officeDocument/2006/relationships/image" Target="../media/image85.png"/><Relationship Id="rId59" Type="http://schemas.openxmlformats.org/officeDocument/2006/relationships/image" Target="../media/image98.svg"/><Relationship Id="rId20" Type="http://schemas.openxmlformats.org/officeDocument/2006/relationships/image" Target="../media/image59.png"/><Relationship Id="rId41" Type="http://schemas.openxmlformats.org/officeDocument/2006/relationships/image" Target="../media/image80.svg"/><Relationship Id="rId54"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45.png"/><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png"/><Relationship Id="rId36" Type="http://schemas.openxmlformats.org/officeDocument/2006/relationships/image" Target="../media/image75.png"/><Relationship Id="rId49" Type="http://schemas.openxmlformats.org/officeDocument/2006/relationships/image" Target="../media/image88.svg"/><Relationship Id="rId57" Type="http://schemas.openxmlformats.org/officeDocument/2006/relationships/image" Target="../media/image96.svg"/><Relationship Id="rId10" Type="http://schemas.openxmlformats.org/officeDocument/2006/relationships/image" Target="../media/image49.png"/><Relationship Id="rId31" Type="http://schemas.openxmlformats.org/officeDocument/2006/relationships/image" Target="../media/image70.svg"/><Relationship Id="rId44" Type="http://schemas.openxmlformats.org/officeDocument/2006/relationships/image" Target="../media/image83.png"/><Relationship Id="rId52" Type="http://schemas.openxmlformats.org/officeDocument/2006/relationships/image" Target="../media/image91.png"/><Relationship Id="rId60" Type="http://schemas.openxmlformats.org/officeDocument/2006/relationships/image" Target="../media/image99.png"/><Relationship Id="rId4" Type="http://schemas.openxmlformats.org/officeDocument/2006/relationships/image" Target="../media/image43.png"/><Relationship Id="rId9" Type="http://schemas.openxmlformats.org/officeDocument/2006/relationships/image" Target="../media/image48.svg"/></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svg"/><Relationship Id="rId3" Type="http://schemas.openxmlformats.org/officeDocument/2006/relationships/image" Target="../media/image10.svg"/><Relationship Id="rId7" Type="http://schemas.openxmlformats.org/officeDocument/2006/relationships/image" Target="../media/image102.svg"/><Relationship Id="rId12" Type="http://schemas.openxmlformats.org/officeDocument/2006/relationships/image" Target="../media/image107.png"/><Relationship Id="rId17" Type="http://schemas.openxmlformats.org/officeDocument/2006/relationships/image" Target="../media/image112.svg"/><Relationship Id="rId2" Type="http://schemas.openxmlformats.org/officeDocument/2006/relationships/image" Target="../media/image9.png"/><Relationship Id="rId16"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29.svg"/><Relationship Id="rId15" Type="http://schemas.openxmlformats.org/officeDocument/2006/relationships/image" Target="../media/image110.svg"/><Relationship Id="rId10" Type="http://schemas.openxmlformats.org/officeDocument/2006/relationships/image" Target="../media/image105.png"/><Relationship Id="rId4" Type="http://schemas.openxmlformats.org/officeDocument/2006/relationships/image" Target="../media/image28.png"/><Relationship Id="rId9" Type="http://schemas.openxmlformats.org/officeDocument/2006/relationships/image" Target="../media/image104.svg"/><Relationship Id="rId14" Type="http://schemas.openxmlformats.org/officeDocument/2006/relationships/image" Target="../media/image109.png"/></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18" Type="http://schemas.openxmlformats.org/officeDocument/2006/relationships/image" Target="../media/image127.png"/><Relationship Id="rId3" Type="http://schemas.openxmlformats.org/officeDocument/2006/relationships/image" Target="../media/image114.svg"/><Relationship Id="rId21" Type="http://schemas.openxmlformats.org/officeDocument/2006/relationships/image" Target="../media/image130.svg"/><Relationship Id="rId7" Type="http://schemas.openxmlformats.org/officeDocument/2006/relationships/image" Target="../media/image116.svg"/><Relationship Id="rId12" Type="http://schemas.openxmlformats.org/officeDocument/2006/relationships/image" Target="../media/image121.png"/><Relationship Id="rId17" Type="http://schemas.openxmlformats.org/officeDocument/2006/relationships/image" Target="../media/image126.svg"/><Relationship Id="rId25" Type="http://schemas.openxmlformats.org/officeDocument/2006/relationships/image" Target="../media/image134.svg"/><Relationship Id="rId2" Type="http://schemas.openxmlformats.org/officeDocument/2006/relationships/image" Target="../media/image113.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20.svg"/><Relationship Id="rId24" Type="http://schemas.openxmlformats.org/officeDocument/2006/relationships/image" Target="../media/image133.png"/><Relationship Id="rId5" Type="http://schemas.openxmlformats.org/officeDocument/2006/relationships/image" Target="../media/image32.svg"/><Relationship Id="rId15" Type="http://schemas.openxmlformats.org/officeDocument/2006/relationships/image" Target="../media/image124.svg"/><Relationship Id="rId23" Type="http://schemas.openxmlformats.org/officeDocument/2006/relationships/image" Target="../media/image132.svg"/><Relationship Id="rId10" Type="http://schemas.openxmlformats.org/officeDocument/2006/relationships/image" Target="../media/image119.png"/><Relationship Id="rId19" Type="http://schemas.openxmlformats.org/officeDocument/2006/relationships/image" Target="../media/image128.svg"/><Relationship Id="rId4" Type="http://schemas.openxmlformats.org/officeDocument/2006/relationships/image" Target="../media/image31.png"/><Relationship Id="rId9" Type="http://schemas.openxmlformats.org/officeDocument/2006/relationships/image" Target="../media/image118.svg"/><Relationship Id="rId14" Type="http://schemas.openxmlformats.org/officeDocument/2006/relationships/image" Target="../media/image123.png"/><Relationship Id="rId22" Type="http://schemas.openxmlformats.org/officeDocument/2006/relationships/image" Target="../media/image1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99D4E"/>
        </a:solidFill>
        <a:effectLst/>
      </p:bgPr>
    </p:bg>
    <p:spTree>
      <p:nvGrpSpPr>
        <p:cNvPr id="1" name=""/>
        <p:cNvGrpSpPr/>
        <p:nvPr/>
      </p:nvGrpSpPr>
      <p:grpSpPr>
        <a:xfrm>
          <a:off x="0" y="0"/>
          <a:ext cx="0" cy="0"/>
          <a:chOff x="0" y="0"/>
          <a:chExt cx="0" cy="0"/>
        </a:xfrm>
      </p:grpSpPr>
      <p:sp>
        <p:nvSpPr>
          <p:cNvPr id="2" name="Freeform 2"/>
          <p:cNvSpPr/>
          <p:nvPr/>
        </p:nvSpPr>
        <p:spPr>
          <a:xfrm>
            <a:off x="11141789" y="1113019"/>
            <a:ext cx="5965111" cy="8060961"/>
          </a:xfrm>
          <a:custGeom>
            <a:avLst/>
            <a:gdLst/>
            <a:ahLst/>
            <a:cxnLst/>
            <a:rect l="l" t="t" r="r" b="b"/>
            <a:pathLst>
              <a:path w="5965111" h="8060961">
                <a:moveTo>
                  <a:pt x="0" y="0"/>
                </a:moveTo>
                <a:lnTo>
                  <a:pt x="5965111" y="0"/>
                </a:lnTo>
                <a:lnTo>
                  <a:pt x="5965111" y="8060962"/>
                </a:lnTo>
                <a:lnTo>
                  <a:pt x="0" y="8060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18935" y="1405326"/>
            <a:ext cx="9620011" cy="7476348"/>
            <a:chOff x="0" y="0"/>
            <a:chExt cx="12826681" cy="9968464"/>
          </a:xfrm>
        </p:grpSpPr>
        <p:sp>
          <p:nvSpPr>
            <p:cNvPr id="4" name="TextBox 4"/>
            <p:cNvSpPr txBox="1"/>
            <p:nvPr/>
          </p:nvSpPr>
          <p:spPr>
            <a:xfrm>
              <a:off x="0" y="990600"/>
              <a:ext cx="12826681" cy="7315200"/>
            </a:xfrm>
            <a:prstGeom prst="rect">
              <a:avLst/>
            </a:prstGeom>
          </p:spPr>
          <p:txBody>
            <a:bodyPr lIns="0" tIns="0" rIns="0" bIns="0" rtlCol="0" anchor="t">
              <a:spAutoFit/>
            </a:bodyPr>
            <a:lstStyle/>
            <a:p>
              <a:pPr algn="ctr">
                <a:lnSpc>
                  <a:spcPts val="10800"/>
                </a:lnSpc>
              </a:pPr>
              <a:r>
                <a:rPr lang="en-US" sz="9000">
                  <a:solidFill>
                    <a:srgbClr val="FFFFFF"/>
                  </a:solidFill>
                  <a:latin typeface="Open Sans"/>
                </a:rPr>
                <a:t>An  case study on </a:t>
              </a:r>
              <a:r>
                <a:rPr lang="en-US" sz="9000">
                  <a:solidFill>
                    <a:srgbClr val="2A2A2A"/>
                  </a:solidFill>
                  <a:latin typeface="Open Sans Bold"/>
                </a:rPr>
                <a:t>Virtual Memory Strategies</a:t>
              </a:r>
              <a:r>
                <a:rPr lang="en-US" sz="9000">
                  <a:solidFill>
                    <a:srgbClr val="FFFFFF"/>
                  </a:solidFill>
                  <a:latin typeface="Open Sans"/>
                </a:rPr>
                <a:t> </a:t>
              </a:r>
            </a:p>
            <a:p>
              <a:pPr algn="ctr">
                <a:lnSpc>
                  <a:spcPts val="10800"/>
                </a:lnSpc>
              </a:pPr>
              <a:r>
                <a:rPr lang="en-US" sz="9000">
                  <a:solidFill>
                    <a:srgbClr val="FFFFFF"/>
                  </a:solidFill>
                  <a:latin typeface="Open Sans"/>
                </a:rPr>
                <a:t>in Modern OS</a:t>
              </a:r>
            </a:p>
          </p:txBody>
        </p:sp>
        <p:sp>
          <p:nvSpPr>
            <p:cNvPr id="5" name="TextBox 5"/>
            <p:cNvSpPr txBox="1"/>
            <p:nvPr/>
          </p:nvSpPr>
          <p:spPr>
            <a:xfrm>
              <a:off x="0" y="-9525"/>
              <a:ext cx="12826681" cy="530225"/>
            </a:xfrm>
            <a:prstGeom prst="rect">
              <a:avLst/>
            </a:prstGeom>
          </p:spPr>
          <p:txBody>
            <a:bodyPr lIns="0" tIns="0" rIns="0" bIns="0" rtlCol="0" anchor="t">
              <a:spAutoFit/>
            </a:bodyPr>
            <a:lstStyle/>
            <a:p>
              <a:pPr>
                <a:lnSpc>
                  <a:spcPts val="3119"/>
                </a:lnSpc>
              </a:pPr>
              <a:endParaRPr/>
            </a:p>
          </p:txBody>
        </p:sp>
        <p:sp>
          <p:nvSpPr>
            <p:cNvPr id="6" name="TextBox 6"/>
            <p:cNvSpPr txBox="1"/>
            <p:nvPr/>
          </p:nvSpPr>
          <p:spPr>
            <a:xfrm>
              <a:off x="0" y="9411781"/>
              <a:ext cx="12826681" cy="556683"/>
            </a:xfrm>
            <a:prstGeom prst="rect">
              <a:avLst/>
            </a:prstGeom>
          </p:spPr>
          <p:txBody>
            <a:bodyPr lIns="0" tIns="0" rIns="0" bIns="0" rtlCol="0" anchor="t">
              <a:spAutoFit/>
            </a:bodyPr>
            <a:lstStyle/>
            <a:p>
              <a:pPr>
                <a:lnSpc>
                  <a:spcPts val="3500"/>
                </a:lnSpc>
              </a:pPr>
              <a:r>
                <a:rPr lang="en-US" sz="2500" spc="50">
                  <a:solidFill>
                    <a:srgbClr val="FFFFFF"/>
                  </a:solidFill>
                  <a:latin typeface="Open Sans"/>
                </a:rPr>
                <a:t>Group 6</a:t>
              </a:r>
            </a:p>
          </p:txBody>
        </p:sp>
        <p:sp>
          <p:nvSpPr>
            <p:cNvPr id="7" name="AutoShape 7"/>
            <p:cNvSpPr/>
            <p:nvPr/>
          </p:nvSpPr>
          <p:spPr>
            <a:xfrm>
              <a:off x="0" y="8797442"/>
              <a:ext cx="1863102" cy="0"/>
            </a:xfrm>
            <a:prstGeom prst="line">
              <a:avLst/>
            </a:prstGeom>
            <a:ln w="50800" cap="flat">
              <a:solidFill>
                <a:srgbClr val="2A2A2A"/>
              </a:solidFill>
              <a:prstDash val="solid"/>
              <a:headEnd type="none" w="sm" len="sm"/>
              <a:tailEnd type="none" w="sm" len="sm"/>
            </a:ln>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99D4E"/>
        </a:solidFill>
        <a:effectLst/>
      </p:bgPr>
    </p:bg>
    <p:spTree>
      <p:nvGrpSpPr>
        <p:cNvPr id="1" name=""/>
        <p:cNvGrpSpPr/>
        <p:nvPr/>
      </p:nvGrpSpPr>
      <p:grpSpPr>
        <a:xfrm>
          <a:off x="0" y="0"/>
          <a:ext cx="0" cy="0"/>
          <a:chOff x="0" y="0"/>
          <a:chExt cx="0" cy="0"/>
        </a:xfrm>
      </p:grpSpPr>
      <p:sp>
        <p:nvSpPr>
          <p:cNvPr id="2" name="Freeform 2"/>
          <p:cNvSpPr/>
          <p:nvPr/>
        </p:nvSpPr>
        <p:spPr>
          <a:xfrm>
            <a:off x="0" y="0"/>
            <a:ext cx="5459458" cy="10287000"/>
          </a:xfrm>
          <a:custGeom>
            <a:avLst/>
            <a:gdLst/>
            <a:ahLst/>
            <a:cxnLst/>
            <a:rect l="l" t="t" r="r" b="b"/>
            <a:pathLst>
              <a:path w="5459458" h="10287000">
                <a:moveTo>
                  <a:pt x="0" y="0"/>
                </a:moveTo>
                <a:lnTo>
                  <a:pt x="5459458" y="0"/>
                </a:lnTo>
                <a:lnTo>
                  <a:pt x="5459458" y="10287000"/>
                </a:lnTo>
                <a:lnTo>
                  <a:pt x="0" y="10287000"/>
                </a:lnTo>
                <a:lnTo>
                  <a:pt x="0" y="0"/>
                </a:lnTo>
                <a:close/>
              </a:path>
            </a:pathLst>
          </a:custGeom>
          <a:blipFill>
            <a:blip r:embed="rId2"/>
            <a:stretch>
              <a:fillRect l="-9069" r="-16547"/>
            </a:stretch>
          </a:blipFill>
        </p:spPr>
      </p:sp>
      <p:grpSp>
        <p:nvGrpSpPr>
          <p:cNvPr id="3" name="Group 3"/>
          <p:cNvGrpSpPr/>
          <p:nvPr/>
        </p:nvGrpSpPr>
        <p:grpSpPr>
          <a:xfrm>
            <a:off x="7225393" y="1674721"/>
            <a:ext cx="9801225" cy="6937559"/>
            <a:chOff x="0" y="0"/>
            <a:chExt cx="13068300" cy="9250078"/>
          </a:xfrm>
        </p:grpSpPr>
        <p:sp>
          <p:nvSpPr>
            <p:cNvPr id="4" name="TextBox 4"/>
            <p:cNvSpPr txBox="1"/>
            <p:nvPr/>
          </p:nvSpPr>
          <p:spPr>
            <a:xfrm>
              <a:off x="0" y="0"/>
              <a:ext cx="13068300" cy="5486400"/>
            </a:xfrm>
            <a:prstGeom prst="rect">
              <a:avLst/>
            </a:prstGeom>
          </p:spPr>
          <p:txBody>
            <a:bodyPr lIns="0" tIns="0" rIns="0" bIns="0" rtlCol="0" anchor="t">
              <a:spAutoFit/>
            </a:bodyPr>
            <a:lstStyle/>
            <a:p>
              <a:pPr>
                <a:lnSpc>
                  <a:spcPts val="10800"/>
                </a:lnSpc>
              </a:pPr>
              <a:r>
                <a:rPr lang="en-US" sz="9000">
                  <a:solidFill>
                    <a:srgbClr val="FFFFFF"/>
                  </a:solidFill>
                  <a:latin typeface="Open Sans"/>
                </a:rPr>
                <a:t>The Role of </a:t>
              </a:r>
              <a:r>
                <a:rPr lang="en-US" sz="9000">
                  <a:solidFill>
                    <a:srgbClr val="A1EFB2"/>
                  </a:solidFill>
                  <a:latin typeface="Open Sans"/>
                </a:rPr>
                <a:t>Cybersecurity</a:t>
              </a:r>
            </a:p>
            <a:p>
              <a:pPr>
                <a:lnSpc>
                  <a:spcPts val="10800"/>
                </a:lnSpc>
              </a:pPr>
              <a:r>
                <a:rPr lang="en-US" sz="9000">
                  <a:solidFill>
                    <a:srgbClr val="FFFFFF"/>
                  </a:solidFill>
                  <a:latin typeface="Open Sans"/>
                </a:rPr>
                <a:t>in FinTech</a:t>
              </a:r>
            </a:p>
          </p:txBody>
        </p:sp>
        <p:sp>
          <p:nvSpPr>
            <p:cNvPr id="5" name="TextBox 5"/>
            <p:cNvSpPr txBox="1"/>
            <p:nvPr/>
          </p:nvSpPr>
          <p:spPr>
            <a:xfrm>
              <a:off x="0" y="7534520"/>
              <a:ext cx="13068300" cy="1715558"/>
            </a:xfrm>
            <a:prstGeom prst="rect">
              <a:avLst/>
            </a:prstGeom>
          </p:spPr>
          <p:txBody>
            <a:bodyPr lIns="0" tIns="0" rIns="0" bIns="0" rtlCol="0" anchor="t">
              <a:spAutoFit/>
            </a:bodyPr>
            <a:lstStyle/>
            <a:p>
              <a:pPr>
                <a:lnSpc>
                  <a:spcPts val="3499"/>
                </a:lnSpc>
              </a:pPr>
              <a:r>
                <a:rPr lang="en-US" sz="2499">
                  <a:solidFill>
                    <a:srgbClr val="FFFFFF"/>
                  </a:solidFill>
                  <a:latin typeface="Open Sans"/>
                </a:rPr>
                <a:t>Because there's a lot of sensitive information involved in banking, cybersecurity is non-negotiable. Financial institutions must have robust cybersecurity measures to protect the data of consumers.</a:t>
              </a:r>
            </a:p>
          </p:txBody>
        </p:sp>
        <p:sp>
          <p:nvSpPr>
            <p:cNvPr id="6" name="TextBox 6"/>
            <p:cNvSpPr txBox="1"/>
            <p:nvPr/>
          </p:nvSpPr>
          <p:spPr>
            <a:xfrm>
              <a:off x="0" y="6462943"/>
              <a:ext cx="13068300" cy="711200"/>
            </a:xfrm>
            <a:prstGeom prst="rect">
              <a:avLst/>
            </a:prstGeom>
          </p:spPr>
          <p:txBody>
            <a:bodyPr lIns="0" tIns="0" rIns="0" bIns="0" rtlCol="0" anchor="t">
              <a:spAutoFit/>
            </a:bodyPr>
            <a:lstStyle/>
            <a:p>
              <a:pPr>
                <a:lnSpc>
                  <a:spcPts val="4200"/>
                </a:lnSpc>
              </a:pPr>
              <a:r>
                <a:rPr lang="en-US" sz="3500">
                  <a:solidFill>
                    <a:srgbClr val="A1EFB2"/>
                  </a:solidFill>
                  <a:latin typeface="Open Sans Bold"/>
                </a:rPr>
                <a:t>Protecting data is crucial</a:t>
              </a:r>
            </a:p>
          </p:txBody>
        </p:sp>
        <p:sp>
          <p:nvSpPr>
            <p:cNvPr id="7" name="AutoShape 7"/>
            <p:cNvSpPr/>
            <p:nvPr/>
          </p:nvSpPr>
          <p:spPr>
            <a:xfrm>
              <a:off x="0" y="5889117"/>
              <a:ext cx="1729182" cy="0"/>
            </a:xfrm>
            <a:prstGeom prst="line">
              <a:avLst/>
            </a:prstGeom>
            <a:ln w="50800" cap="flat">
              <a:solidFill>
                <a:srgbClr val="FFFFFF"/>
              </a:solidFill>
              <a:prstDash val="solid"/>
              <a:headEnd type="none" w="sm" len="sm"/>
              <a:tailEnd type="none" w="sm" len="sm"/>
            </a:ln>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Freeform 2"/>
          <p:cNvSpPr/>
          <p:nvPr/>
        </p:nvSpPr>
        <p:spPr>
          <a:xfrm>
            <a:off x="10282646" y="0"/>
            <a:ext cx="8005354" cy="10287000"/>
          </a:xfrm>
          <a:custGeom>
            <a:avLst/>
            <a:gdLst/>
            <a:ahLst/>
            <a:cxnLst/>
            <a:rect l="l" t="t" r="r" b="b"/>
            <a:pathLst>
              <a:path w="8005354" h="10287000">
                <a:moveTo>
                  <a:pt x="0" y="0"/>
                </a:moveTo>
                <a:lnTo>
                  <a:pt x="8005354" y="0"/>
                </a:lnTo>
                <a:lnTo>
                  <a:pt x="8005354" y="10287000"/>
                </a:lnTo>
                <a:lnTo>
                  <a:pt x="0" y="10287000"/>
                </a:lnTo>
                <a:lnTo>
                  <a:pt x="0" y="0"/>
                </a:lnTo>
                <a:close/>
              </a:path>
            </a:pathLst>
          </a:custGeom>
          <a:blipFill>
            <a:blip r:embed="rId2"/>
            <a:stretch>
              <a:fillRect t="-8365" b="-8365"/>
            </a:stretch>
          </a:blipFill>
        </p:spPr>
      </p:sp>
      <p:grpSp>
        <p:nvGrpSpPr>
          <p:cNvPr id="3" name="Group 3"/>
          <p:cNvGrpSpPr/>
          <p:nvPr/>
        </p:nvGrpSpPr>
        <p:grpSpPr>
          <a:xfrm>
            <a:off x="1592036" y="2234012"/>
            <a:ext cx="7010767" cy="5095368"/>
            <a:chOff x="0" y="0"/>
            <a:chExt cx="9347690" cy="6793824"/>
          </a:xfrm>
        </p:grpSpPr>
        <p:sp>
          <p:nvSpPr>
            <p:cNvPr id="4" name="AutoShape 4"/>
            <p:cNvSpPr/>
            <p:nvPr/>
          </p:nvSpPr>
          <p:spPr>
            <a:xfrm>
              <a:off x="0" y="6743024"/>
              <a:ext cx="1861281" cy="0"/>
            </a:xfrm>
            <a:prstGeom prst="line">
              <a:avLst/>
            </a:prstGeom>
            <a:ln w="50800" cap="flat">
              <a:solidFill>
                <a:srgbClr val="2A2A2A"/>
              </a:solidFill>
              <a:prstDash val="solid"/>
              <a:headEnd type="none" w="sm" len="sm"/>
              <a:tailEnd type="none" w="sm" len="sm"/>
            </a:ln>
          </p:spPr>
        </p:sp>
        <p:sp>
          <p:nvSpPr>
            <p:cNvPr id="5" name="Freeform 5"/>
            <p:cNvSpPr/>
            <p:nvPr/>
          </p:nvSpPr>
          <p:spPr>
            <a:xfrm>
              <a:off x="0" y="0"/>
              <a:ext cx="2075660" cy="1958668"/>
            </a:xfrm>
            <a:custGeom>
              <a:avLst/>
              <a:gdLst/>
              <a:ahLst/>
              <a:cxnLst/>
              <a:rect l="l" t="t" r="r" b="b"/>
              <a:pathLst>
                <a:path w="2075660" h="1958668">
                  <a:moveTo>
                    <a:pt x="0" y="0"/>
                  </a:moveTo>
                  <a:lnTo>
                    <a:pt x="2075660" y="0"/>
                  </a:lnTo>
                  <a:lnTo>
                    <a:pt x="2075660" y="1958668"/>
                  </a:lnTo>
                  <a:lnTo>
                    <a:pt x="0" y="19586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0" y="2429551"/>
              <a:ext cx="9347690" cy="3657600"/>
            </a:xfrm>
            <a:prstGeom prst="rect">
              <a:avLst/>
            </a:prstGeom>
          </p:spPr>
          <p:txBody>
            <a:bodyPr lIns="0" tIns="0" rIns="0" bIns="0" rtlCol="0" anchor="t">
              <a:spAutoFit/>
            </a:bodyPr>
            <a:lstStyle/>
            <a:p>
              <a:pPr>
                <a:lnSpc>
                  <a:spcPts val="10800"/>
                </a:lnSpc>
              </a:pPr>
              <a:r>
                <a:rPr lang="en-US" sz="9000">
                  <a:solidFill>
                    <a:srgbClr val="2A2A2A"/>
                  </a:solidFill>
                  <a:latin typeface="Open Sans"/>
                </a:rPr>
                <a:t>Challenges of FinTech</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108472" y="3357377"/>
          <a:ext cx="16112728" cy="5342734"/>
        </p:xfrm>
        <a:graphic>
          <a:graphicData uri="http://schemas.openxmlformats.org/drawingml/2006/table">
            <a:tbl>
              <a:tblPr/>
              <a:tblGrid>
                <a:gridCol w="4285152">
                  <a:extLst>
                    <a:ext uri="{9D8B030D-6E8A-4147-A177-3AD203B41FA5}">
                      <a16:colId xmlns:a16="http://schemas.microsoft.com/office/drawing/2014/main" val="20000"/>
                    </a:ext>
                  </a:extLst>
                </a:gridCol>
                <a:gridCol w="11827576">
                  <a:extLst>
                    <a:ext uri="{9D8B030D-6E8A-4147-A177-3AD203B41FA5}">
                      <a16:colId xmlns:a16="http://schemas.microsoft.com/office/drawing/2014/main" val="20001"/>
                    </a:ext>
                  </a:extLst>
                </a:gridCol>
              </a:tblGrid>
              <a:tr h="1237411">
                <a:tc>
                  <a:txBody>
                    <a:bodyPr/>
                    <a:lstStyle/>
                    <a:p>
                      <a:pPr algn="l">
                        <a:lnSpc>
                          <a:spcPts val="3079"/>
                        </a:lnSpc>
                        <a:defRPr/>
                      </a:pPr>
                      <a:r>
                        <a:rPr lang="en-US" sz="2199">
                          <a:solidFill>
                            <a:srgbClr val="2A2A2A"/>
                          </a:solidFill>
                          <a:latin typeface="Open Sans Bold"/>
                        </a:rPr>
                        <a:t>Fintech-related Apps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BDEB6"/>
                    </a:solidFill>
                  </a:tcPr>
                </a:tc>
                <a:tc>
                  <a:txBody>
                    <a:bodyPr/>
                    <a:lstStyle/>
                    <a:p>
                      <a:pPr algn="l">
                        <a:lnSpc>
                          <a:spcPts val="3079"/>
                        </a:lnSpc>
                        <a:defRPr/>
                      </a:pPr>
                      <a:r>
                        <a:rPr lang="en-US" sz="2199">
                          <a:solidFill>
                            <a:srgbClr val="2A2A2A"/>
                          </a:solidFill>
                          <a:latin typeface="Open Sans Bold"/>
                        </a:rPr>
                        <a:t>Solutions They Offer</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ABDEB6"/>
                    </a:solidFill>
                  </a:tcPr>
                </a:tc>
                <a:extLst>
                  <a:ext uri="{0D108BD9-81ED-4DB2-BD59-A6C34878D82A}">
                    <a16:rowId xmlns:a16="http://schemas.microsoft.com/office/drawing/2014/main" val="10000"/>
                  </a:ext>
                </a:extLst>
              </a:tr>
              <a:tr h="1368441">
                <a:tc>
                  <a:txBody>
                    <a:bodyPr/>
                    <a:lstStyle/>
                    <a:p>
                      <a:pPr algn="l">
                        <a:lnSpc>
                          <a:spcPts val="2659"/>
                        </a:lnSpc>
                        <a:defRPr/>
                      </a:pPr>
                      <a:r>
                        <a:rPr lang="en-US" sz="1899">
                          <a:solidFill>
                            <a:srgbClr val="2A2A2A"/>
                          </a:solidFill>
                          <a:latin typeface="Open Sans"/>
                        </a:rPr>
                        <a:t>Payment Apps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399D4E"/>
                      </a:solidFill>
                      <a:prstDash val="solid"/>
                      <a:round/>
                      <a:headEnd type="none" w="med" len="med"/>
                      <a:tailEnd type="none" w="med" len="med"/>
                    </a:lnB>
                    <a:solidFill>
                      <a:srgbClr val="FFFFFF"/>
                    </a:solidFill>
                  </a:tcPr>
                </a:tc>
                <a:tc>
                  <a:txBody>
                    <a:bodyPr/>
                    <a:lstStyle/>
                    <a:p>
                      <a:pPr algn="l">
                        <a:lnSpc>
                          <a:spcPts val="2659"/>
                        </a:lnSpc>
                        <a:defRPr/>
                      </a:pPr>
                      <a:r>
                        <a:rPr lang="en-US" sz="1899">
                          <a:solidFill>
                            <a:srgbClr val="2A2A2A"/>
                          </a:solidFill>
                          <a:latin typeface="Open Sans"/>
                        </a:rPr>
                        <a:t>These apps ease the payment experience of consumers and business owners alike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399D4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368441">
                <a:tc>
                  <a:txBody>
                    <a:bodyPr/>
                    <a:lstStyle/>
                    <a:p>
                      <a:pPr algn="l">
                        <a:lnSpc>
                          <a:spcPts val="2659"/>
                        </a:lnSpc>
                        <a:defRPr/>
                      </a:pPr>
                      <a:r>
                        <a:rPr lang="en-US" sz="1899">
                          <a:solidFill>
                            <a:srgbClr val="2A2A2A"/>
                          </a:solidFill>
                          <a:latin typeface="Open Sans"/>
                        </a:rPr>
                        <a:t>Investment Apps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solidFill>
                      <a:srgbClr val="FFFFFF"/>
                    </a:solidFill>
                  </a:tcPr>
                </a:tc>
                <a:tc>
                  <a:txBody>
                    <a:bodyPr/>
                    <a:lstStyle/>
                    <a:p>
                      <a:pPr algn="l">
                        <a:lnSpc>
                          <a:spcPts val="2659"/>
                        </a:lnSpc>
                        <a:defRPr/>
                      </a:pPr>
                      <a:r>
                        <a:rPr lang="en-US" sz="1899">
                          <a:solidFill>
                            <a:srgbClr val="2A2A2A"/>
                          </a:solidFill>
                          <a:latin typeface="Open Sans"/>
                        </a:rPr>
                        <a:t>These apps provide an easy and simple avenue for individuals to invest in stocks directly from your personal phones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368441">
                <a:tc>
                  <a:txBody>
                    <a:bodyPr/>
                    <a:lstStyle/>
                    <a:p>
                      <a:pPr algn="l">
                        <a:lnSpc>
                          <a:spcPts val="2659"/>
                        </a:lnSpc>
                        <a:defRPr/>
                      </a:pPr>
                      <a:r>
                        <a:rPr lang="en-US" sz="1899">
                          <a:solidFill>
                            <a:srgbClr val="2A2A2A"/>
                          </a:solidFill>
                          <a:latin typeface="Open Sans"/>
                        </a:rPr>
                        <a:t>Crypto Apps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solidFill>
                      <a:srgbClr val="FFFFFF"/>
                    </a:solidFill>
                  </a:tcPr>
                </a:tc>
                <a:tc>
                  <a:txBody>
                    <a:bodyPr/>
                    <a:lstStyle/>
                    <a:p>
                      <a:pPr algn="l">
                        <a:lnSpc>
                          <a:spcPts val="2659"/>
                        </a:lnSpc>
                        <a:defRPr/>
                      </a:pPr>
                      <a:r>
                        <a:rPr lang="en-US" sz="1899">
                          <a:solidFill>
                            <a:srgbClr val="2A2A2A"/>
                          </a:solidFill>
                          <a:latin typeface="Open Sans"/>
                        </a:rPr>
                        <a:t>These type of online apps allow individuals to use cryptocurrencies and tokens in transactions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6152116" y="8537678"/>
            <a:ext cx="5983767" cy="954342"/>
            <a:chOff x="0" y="0"/>
            <a:chExt cx="8870583" cy="1414756"/>
          </a:xfrm>
        </p:grpSpPr>
        <p:sp>
          <p:nvSpPr>
            <p:cNvPr id="4" name="Freeform 4"/>
            <p:cNvSpPr/>
            <p:nvPr/>
          </p:nvSpPr>
          <p:spPr>
            <a:xfrm>
              <a:off x="0" y="0"/>
              <a:ext cx="8870583" cy="1414756"/>
            </a:xfrm>
            <a:custGeom>
              <a:avLst/>
              <a:gdLst/>
              <a:ahLst/>
              <a:cxnLst/>
              <a:rect l="l" t="t" r="r" b="b"/>
              <a:pathLst>
                <a:path w="8870583" h="1414756">
                  <a:moveTo>
                    <a:pt x="38815" y="0"/>
                  </a:moveTo>
                  <a:lnTo>
                    <a:pt x="8831769" y="0"/>
                  </a:lnTo>
                  <a:cubicBezTo>
                    <a:pt x="8842063" y="0"/>
                    <a:pt x="8851936" y="4089"/>
                    <a:pt x="8859215" y="11369"/>
                  </a:cubicBezTo>
                  <a:cubicBezTo>
                    <a:pt x="8866494" y="18648"/>
                    <a:pt x="8870583" y="28520"/>
                    <a:pt x="8870583" y="38815"/>
                  </a:cubicBezTo>
                  <a:lnTo>
                    <a:pt x="8870583" y="1375942"/>
                  </a:lnTo>
                  <a:cubicBezTo>
                    <a:pt x="8870583" y="1397378"/>
                    <a:pt x="8853205" y="1414756"/>
                    <a:pt x="8831769" y="1414756"/>
                  </a:cubicBezTo>
                  <a:lnTo>
                    <a:pt x="38815" y="1414756"/>
                  </a:lnTo>
                  <a:cubicBezTo>
                    <a:pt x="28520" y="1414756"/>
                    <a:pt x="18648" y="1410667"/>
                    <a:pt x="11369" y="1403388"/>
                  </a:cubicBezTo>
                  <a:cubicBezTo>
                    <a:pt x="4089" y="1396108"/>
                    <a:pt x="0" y="1386236"/>
                    <a:pt x="0" y="1375942"/>
                  </a:cubicBezTo>
                  <a:lnTo>
                    <a:pt x="0" y="38815"/>
                  </a:lnTo>
                  <a:cubicBezTo>
                    <a:pt x="0" y="28520"/>
                    <a:pt x="4089" y="18648"/>
                    <a:pt x="11369" y="11369"/>
                  </a:cubicBezTo>
                  <a:cubicBezTo>
                    <a:pt x="18648" y="4089"/>
                    <a:pt x="28520" y="0"/>
                    <a:pt x="38815" y="0"/>
                  </a:cubicBezTo>
                  <a:close/>
                </a:path>
              </a:pathLst>
            </a:custGeom>
            <a:solidFill>
              <a:srgbClr val="EFEFEF"/>
            </a:solidFill>
            <a:ln cap="rnd">
              <a:noFill/>
              <a:prstDash val="sysDot"/>
              <a:round/>
            </a:ln>
          </p:spPr>
        </p:sp>
        <p:sp>
          <p:nvSpPr>
            <p:cNvPr id="5" name="TextBox 5"/>
            <p:cNvSpPr txBox="1"/>
            <p:nvPr/>
          </p:nvSpPr>
          <p:spPr>
            <a:xfrm>
              <a:off x="0" y="-28575"/>
              <a:ext cx="8870583" cy="1443331"/>
            </a:xfrm>
            <a:prstGeom prst="rect">
              <a:avLst/>
            </a:prstGeom>
          </p:spPr>
          <p:txBody>
            <a:bodyPr lIns="254000" tIns="254000" rIns="254000" bIns="254000" rtlCol="0" anchor="ctr"/>
            <a:lstStyle/>
            <a:p>
              <a:pPr>
                <a:lnSpc>
                  <a:spcPts val="2100"/>
                </a:lnSpc>
              </a:pPr>
              <a:r>
                <a:rPr lang="en-US" sz="1500">
                  <a:solidFill>
                    <a:srgbClr val="2A2A2A"/>
                  </a:solidFill>
                  <a:latin typeface="Open Sans Bold"/>
                </a:rPr>
                <a:t>Highlight</a:t>
              </a:r>
              <a:r>
                <a:rPr lang="en-US" sz="1500">
                  <a:solidFill>
                    <a:srgbClr val="2A2A2A"/>
                  </a:solidFill>
                  <a:latin typeface="Open Sans"/>
                </a:rPr>
                <a:t> two or more cells, </a:t>
              </a:r>
              <a:r>
                <a:rPr lang="en-US" sz="1500">
                  <a:solidFill>
                    <a:srgbClr val="2A2A2A"/>
                  </a:solidFill>
                  <a:latin typeface="Open Sans Bold"/>
                </a:rPr>
                <a:t>right-click</a:t>
              </a:r>
              <a:r>
                <a:rPr lang="en-US" sz="1500">
                  <a:solidFill>
                    <a:srgbClr val="2A2A2A"/>
                  </a:solidFill>
                  <a:latin typeface="Open Sans"/>
                </a:rPr>
                <a:t> then choose </a:t>
              </a:r>
              <a:r>
                <a:rPr lang="en-US" sz="1500">
                  <a:solidFill>
                    <a:srgbClr val="2A2A2A"/>
                  </a:solidFill>
                  <a:latin typeface="Open Sans Bold"/>
                </a:rPr>
                <a:t>"Merge Cells" </a:t>
              </a:r>
              <a:r>
                <a:rPr lang="en-US" sz="1500">
                  <a:solidFill>
                    <a:srgbClr val="2A2A2A"/>
                  </a:solidFill>
                  <a:latin typeface="Open Sans"/>
                </a:rPr>
                <a:t>to organize your table according to your needs!</a:t>
              </a:r>
            </a:p>
          </p:txBody>
        </p:sp>
      </p:grpSp>
      <p:sp>
        <p:nvSpPr>
          <p:cNvPr id="6" name="TextBox 6"/>
          <p:cNvSpPr txBox="1"/>
          <p:nvPr/>
        </p:nvSpPr>
        <p:spPr>
          <a:xfrm>
            <a:off x="1108472" y="1191143"/>
            <a:ext cx="16112728" cy="1371600"/>
          </a:xfrm>
          <a:prstGeom prst="rect">
            <a:avLst/>
          </a:prstGeom>
        </p:spPr>
        <p:txBody>
          <a:bodyPr lIns="0" tIns="0" rIns="0" bIns="0" rtlCol="0" anchor="t">
            <a:spAutoFit/>
          </a:bodyPr>
          <a:lstStyle/>
          <a:p>
            <a:pPr marL="0" lvl="0" indent="0" algn="l">
              <a:lnSpc>
                <a:spcPts val="10800"/>
              </a:lnSpc>
              <a:spcBef>
                <a:spcPct val="0"/>
              </a:spcBef>
            </a:pPr>
            <a:r>
              <a:rPr lang="en-US" sz="9000" u="none">
                <a:solidFill>
                  <a:srgbClr val="2A2A2A"/>
                </a:solidFill>
                <a:latin typeface="Open Sans"/>
              </a:rPr>
              <a:t>Where Fintech is </a:t>
            </a:r>
            <a:r>
              <a:rPr lang="en-US" sz="9000" u="none">
                <a:solidFill>
                  <a:srgbClr val="399D4E"/>
                </a:solidFill>
                <a:latin typeface="Open Sans"/>
              </a:rPr>
              <a:t>now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3996" y="1846548"/>
            <a:ext cx="14880008" cy="2290854"/>
            <a:chOff x="0" y="0"/>
            <a:chExt cx="19840011" cy="3054472"/>
          </a:xfrm>
        </p:grpSpPr>
        <p:sp>
          <p:nvSpPr>
            <p:cNvPr id="3" name="TextBox 3"/>
            <p:cNvSpPr txBox="1"/>
            <p:nvPr/>
          </p:nvSpPr>
          <p:spPr>
            <a:xfrm>
              <a:off x="0" y="0"/>
              <a:ext cx="19840011" cy="1828800"/>
            </a:xfrm>
            <a:prstGeom prst="rect">
              <a:avLst/>
            </a:prstGeom>
          </p:spPr>
          <p:txBody>
            <a:bodyPr lIns="0" tIns="0" rIns="0" bIns="0" rtlCol="0" anchor="t">
              <a:spAutoFit/>
            </a:bodyPr>
            <a:lstStyle/>
            <a:p>
              <a:pPr>
                <a:lnSpc>
                  <a:spcPts val="10800"/>
                </a:lnSpc>
              </a:pPr>
              <a:r>
                <a:rPr lang="en-US" sz="9000">
                  <a:solidFill>
                    <a:srgbClr val="2A2A2A"/>
                  </a:solidFill>
                  <a:latin typeface="Open Sans"/>
                </a:rPr>
                <a:t>Top Trending FinTech </a:t>
              </a:r>
              <a:r>
                <a:rPr lang="en-US" sz="9000">
                  <a:solidFill>
                    <a:srgbClr val="399D4E"/>
                  </a:solidFill>
                  <a:latin typeface="Open Sans"/>
                </a:rPr>
                <a:t>Risks</a:t>
              </a:r>
            </a:p>
          </p:txBody>
        </p:sp>
        <p:sp>
          <p:nvSpPr>
            <p:cNvPr id="4" name="TextBox 4"/>
            <p:cNvSpPr txBox="1"/>
            <p:nvPr/>
          </p:nvSpPr>
          <p:spPr>
            <a:xfrm>
              <a:off x="0" y="2394072"/>
              <a:ext cx="19840011" cy="660400"/>
            </a:xfrm>
            <a:prstGeom prst="rect">
              <a:avLst/>
            </a:prstGeom>
          </p:spPr>
          <p:txBody>
            <a:bodyPr lIns="0" tIns="0" rIns="0" bIns="0" rtlCol="0" anchor="t">
              <a:spAutoFit/>
            </a:bodyPr>
            <a:lstStyle/>
            <a:p>
              <a:pPr>
                <a:lnSpc>
                  <a:spcPts val="3960"/>
                </a:lnSpc>
              </a:pPr>
              <a:r>
                <a:rPr lang="en-US" sz="3300">
                  <a:solidFill>
                    <a:srgbClr val="399D4E"/>
                  </a:solidFill>
                  <a:latin typeface="Open Sans Bold"/>
                </a:rPr>
                <a:t>Dangers posed by FinTech to consumers</a:t>
              </a:r>
            </a:p>
          </p:txBody>
        </p:sp>
      </p:grpSp>
      <p:grpSp>
        <p:nvGrpSpPr>
          <p:cNvPr id="5" name="Group 5"/>
          <p:cNvGrpSpPr/>
          <p:nvPr/>
        </p:nvGrpSpPr>
        <p:grpSpPr>
          <a:xfrm>
            <a:off x="12505346" y="5687104"/>
            <a:ext cx="4078658" cy="2753348"/>
            <a:chOff x="0" y="0"/>
            <a:chExt cx="5438211" cy="3671130"/>
          </a:xfrm>
        </p:grpSpPr>
        <p:sp>
          <p:nvSpPr>
            <p:cNvPr id="6" name="TextBox 6"/>
            <p:cNvSpPr txBox="1"/>
            <p:nvPr/>
          </p:nvSpPr>
          <p:spPr>
            <a:xfrm>
              <a:off x="0" y="1737260"/>
              <a:ext cx="5438211" cy="558800"/>
            </a:xfrm>
            <a:prstGeom prst="rect">
              <a:avLst/>
            </a:prstGeom>
          </p:spPr>
          <p:txBody>
            <a:bodyPr lIns="0" tIns="0" rIns="0" bIns="0" rtlCol="0" anchor="t">
              <a:spAutoFit/>
            </a:bodyPr>
            <a:lstStyle/>
            <a:p>
              <a:pPr marL="0" lvl="0" indent="0">
                <a:lnSpc>
                  <a:spcPts val="3359"/>
                </a:lnSpc>
                <a:spcBef>
                  <a:spcPct val="0"/>
                </a:spcBef>
              </a:pPr>
              <a:r>
                <a:rPr lang="en-US" sz="2799">
                  <a:solidFill>
                    <a:srgbClr val="2A2A2A"/>
                  </a:solidFill>
                  <a:latin typeface="Open Sans Bold"/>
                </a:rPr>
                <a:t>Digital identity risks</a:t>
              </a:r>
            </a:p>
          </p:txBody>
        </p:sp>
        <p:sp>
          <p:nvSpPr>
            <p:cNvPr id="7" name="TextBox 7"/>
            <p:cNvSpPr txBox="1"/>
            <p:nvPr/>
          </p:nvSpPr>
          <p:spPr>
            <a:xfrm>
              <a:off x="0" y="2666137"/>
              <a:ext cx="5438211" cy="1004993"/>
            </a:xfrm>
            <a:prstGeom prst="rect">
              <a:avLst/>
            </a:prstGeom>
          </p:spPr>
          <p:txBody>
            <a:bodyPr lIns="0" tIns="0" rIns="0" bIns="0" rtlCol="0" anchor="t">
              <a:spAutoFit/>
            </a:bodyPr>
            <a:lstStyle/>
            <a:p>
              <a:pPr marL="0" lvl="1" indent="0">
                <a:lnSpc>
                  <a:spcPts val="3079"/>
                </a:lnSpc>
                <a:spcBef>
                  <a:spcPct val="0"/>
                </a:spcBef>
              </a:pPr>
              <a:r>
                <a:rPr lang="en-US" sz="2199">
                  <a:solidFill>
                    <a:srgbClr val="2A2A2A"/>
                  </a:solidFill>
                  <a:latin typeface="Open Sans"/>
                </a:rPr>
                <a:t>Security codes and passwords could be easily accessed.</a:t>
              </a:r>
            </a:p>
          </p:txBody>
        </p:sp>
        <p:sp>
          <p:nvSpPr>
            <p:cNvPr id="8" name="Freeform 8"/>
            <p:cNvSpPr/>
            <p:nvPr/>
          </p:nvSpPr>
          <p:spPr>
            <a:xfrm>
              <a:off x="0" y="0"/>
              <a:ext cx="724450" cy="950948"/>
            </a:xfrm>
            <a:custGeom>
              <a:avLst/>
              <a:gdLst/>
              <a:ahLst/>
              <a:cxnLst/>
              <a:rect l="l" t="t" r="r" b="b"/>
              <a:pathLst>
                <a:path w="724450" h="950948">
                  <a:moveTo>
                    <a:pt x="0" y="0"/>
                  </a:moveTo>
                  <a:lnTo>
                    <a:pt x="724450" y="0"/>
                  </a:lnTo>
                  <a:lnTo>
                    <a:pt x="724450" y="950948"/>
                  </a:lnTo>
                  <a:lnTo>
                    <a:pt x="0" y="950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a:off x="1703996" y="5687104"/>
            <a:ext cx="4078658" cy="2753348"/>
            <a:chOff x="0" y="0"/>
            <a:chExt cx="5438211" cy="3671130"/>
          </a:xfrm>
        </p:grpSpPr>
        <p:sp>
          <p:nvSpPr>
            <p:cNvPr id="10" name="TextBox 10"/>
            <p:cNvSpPr txBox="1"/>
            <p:nvPr/>
          </p:nvSpPr>
          <p:spPr>
            <a:xfrm>
              <a:off x="0" y="1737260"/>
              <a:ext cx="5438211" cy="558800"/>
            </a:xfrm>
            <a:prstGeom prst="rect">
              <a:avLst/>
            </a:prstGeom>
          </p:spPr>
          <p:txBody>
            <a:bodyPr lIns="0" tIns="0" rIns="0" bIns="0" rtlCol="0" anchor="t">
              <a:spAutoFit/>
            </a:bodyPr>
            <a:lstStyle/>
            <a:p>
              <a:pPr marL="0" lvl="0" indent="0">
                <a:lnSpc>
                  <a:spcPts val="3359"/>
                </a:lnSpc>
                <a:spcBef>
                  <a:spcPct val="0"/>
                </a:spcBef>
              </a:pPr>
              <a:r>
                <a:rPr lang="en-US" sz="2799">
                  <a:solidFill>
                    <a:srgbClr val="2A2A2A"/>
                  </a:solidFill>
                  <a:latin typeface="Open Sans Bold"/>
                </a:rPr>
                <a:t>Money laundering risk</a:t>
              </a:r>
            </a:p>
          </p:txBody>
        </p:sp>
        <p:sp>
          <p:nvSpPr>
            <p:cNvPr id="11" name="TextBox 11"/>
            <p:cNvSpPr txBox="1"/>
            <p:nvPr/>
          </p:nvSpPr>
          <p:spPr>
            <a:xfrm>
              <a:off x="0" y="2666137"/>
              <a:ext cx="5438211" cy="1004993"/>
            </a:xfrm>
            <a:prstGeom prst="rect">
              <a:avLst/>
            </a:prstGeom>
          </p:spPr>
          <p:txBody>
            <a:bodyPr lIns="0" tIns="0" rIns="0" bIns="0" rtlCol="0" anchor="t">
              <a:spAutoFit/>
            </a:bodyPr>
            <a:lstStyle/>
            <a:p>
              <a:pPr>
                <a:lnSpc>
                  <a:spcPts val="3079"/>
                </a:lnSpc>
              </a:pPr>
              <a:r>
                <a:rPr lang="en-US" sz="2199">
                  <a:solidFill>
                    <a:srgbClr val="2A2A2A"/>
                  </a:solidFill>
                  <a:latin typeface="Open Sans"/>
                </a:rPr>
                <a:t>Regulations are yet</a:t>
              </a:r>
            </a:p>
            <a:p>
              <a:pPr marL="0" lvl="1" indent="0">
                <a:lnSpc>
                  <a:spcPts val="3079"/>
                </a:lnSpc>
                <a:spcBef>
                  <a:spcPct val="0"/>
                </a:spcBef>
              </a:pPr>
              <a:r>
                <a:rPr lang="en-US" sz="2199">
                  <a:solidFill>
                    <a:srgbClr val="2A2A2A"/>
                  </a:solidFill>
                  <a:latin typeface="Open Sans"/>
                </a:rPr>
                <a:t>to be improved.</a:t>
              </a:r>
            </a:p>
          </p:txBody>
        </p:sp>
        <p:sp>
          <p:nvSpPr>
            <p:cNvPr id="12" name="Freeform 12"/>
            <p:cNvSpPr/>
            <p:nvPr/>
          </p:nvSpPr>
          <p:spPr>
            <a:xfrm>
              <a:off x="0" y="0"/>
              <a:ext cx="1056609" cy="950948"/>
            </a:xfrm>
            <a:custGeom>
              <a:avLst/>
              <a:gdLst/>
              <a:ahLst/>
              <a:cxnLst/>
              <a:rect l="l" t="t" r="r" b="b"/>
              <a:pathLst>
                <a:path w="1056609" h="950948">
                  <a:moveTo>
                    <a:pt x="0" y="0"/>
                  </a:moveTo>
                  <a:lnTo>
                    <a:pt x="1056609" y="0"/>
                  </a:lnTo>
                  <a:lnTo>
                    <a:pt x="1056609" y="950948"/>
                  </a:lnTo>
                  <a:lnTo>
                    <a:pt x="0" y="950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3" name="Group 13"/>
          <p:cNvGrpSpPr/>
          <p:nvPr/>
        </p:nvGrpSpPr>
        <p:grpSpPr>
          <a:xfrm>
            <a:off x="7104671" y="5757845"/>
            <a:ext cx="4078658" cy="2682607"/>
            <a:chOff x="0" y="0"/>
            <a:chExt cx="5438211" cy="3576809"/>
          </a:xfrm>
        </p:grpSpPr>
        <p:sp>
          <p:nvSpPr>
            <p:cNvPr id="14" name="TextBox 14"/>
            <p:cNvSpPr txBox="1"/>
            <p:nvPr/>
          </p:nvSpPr>
          <p:spPr>
            <a:xfrm>
              <a:off x="0" y="1642939"/>
              <a:ext cx="5438211" cy="558800"/>
            </a:xfrm>
            <a:prstGeom prst="rect">
              <a:avLst/>
            </a:prstGeom>
          </p:spPr>
          <p:txBody>
            <a:bodyPr lIns="0" tIns="0" rIns="0" bIns="0" rtlCol="0" anchor="t">
              <a:spAutoFit/>
            </a:bodyPr>
            <a:lstStyle/>
            <a:p>
              <a:pPr marL="0" lvl="0" indent="0">
                <a:lnSpc>
                  <a:spcPts val="3359"/>
                </a:lnSpc>
                <a:spcBef>
                  <a:spcPct val="0"/>
                </a:spcBef>
              </a:pPr>
              <a:r>
                <a:rPr lang="en-US" sz="2799">
                  <a:solidFill>
                    <a:srgbClr val="2A2A2A"/>
                  </a:solidFill>
                  <a:latin typeface="Open Sans Bold"/>
                </a:rPr>
                <a:t>Online hacking</a:t>
              </a:r>
            </a:p>
          </p:txBody>
        </p:sp>
        <p:sp>
          <p:nvSpPr>
            <p:cNvPr id="15" name="TextBox 15"/>
            <p:cNvSpPr txBox="1"/>
            <p:nvPr/>
          </p:nvSpPr>
          <p:spPr>
            <a:xfrm>
              <a:off x="0" y="2571816"/>
              <a:ext cx="5438211" cy="1004993"/>
            </a:xfrm>
            <a:prstGeom prst="rect">
              <a:avLst/>
            </a:prstGeom>
          </p:spPr>
          <p:txBody>
            <a:bodyPr lIns="0" tIns="0" rIns="0" bIns="0" rtlCol="0" anchor="t">
              <a:spAutoFit/>
            </a:bodyPr>
            <a:lstStyle/>
            <a:p>
              <a:pPr>
                <a:lnSpc>
                  <a:spcPts val="3079"/>
                </a:lnSpc>
              </a:pPr>
              <a:r>
                <a:rPr lang="en-US" sz="2199">
                  <a:solidFill>
                    <a:srgbClr val="2A2A2A"/>
                  </a:solidFill>
                  <a:latin typeface="Open Sans"/>
                </a:rPr>
                <a:t>Hackers can gain access</a:t>
              </a:r>
            </a:p>
            <a:p>
              <a:pPr marL="0" lvl="1" indent="0">
                <a:lnSpc>
                  <a:spcPts val="3079"/>
                </a:lnSpc>
                <a:spcBef>
                  <a:spcPct val="0"/>
                </a:spcBef>
              </a:pPr>
              <a:r>
                <a:rPr lang="en-US" sz="2199">
                  <a:solidFill>
                    <a:srgbClr val="2A2A2A"/>
                  </a:solidFill>
                  <a:latin typeface="Open Sans"/>
                </a:rPr>
                <a:t>to your accounts.</a:t>
              </a:r>
            </a:p>
          </p:txBody>
        </p:sp>
        <p:sp>
          <p:nvSpPr>
            <p:cNvPr id="16" name="Freeform 16"/>
            <p:cNvSpPr/>
            <p:nvPr/>
          </p:nvSpPr>
          <p:spPr>
            <a:xfrm>
              <a:off x="0" y="0"/>
              <a:ext cx="833265" cy="856627"/>
            </a:xfrm>
            <a:custGeom>
              <a:avLst/>
              <a:gdLst/>
              <a:ahLst/>
              <a:cxnLst/>
              <a:rect l="l" t="t" r="r" b="b"/>
              <a:pathLst>
                <a:path w="833265" h="856627">
                  <a:moveTo>
                    <a:pt x="0" y="0"/>
                  </a:moveTo>
                  <a:lnTo>
                    <a:pt x="833265" y="0"/>
                  </a:lnTo>
                  <a:lnTo>
                    <a:pt x="833265" y="856627"/>
                  </a:lnTo>
                  <a:lnTo>
                    <a:pt x="0" y="856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085871" cy="10287000"/>
          </a:xfrm>
          <a:prstGeom prst="rect">
            <a:avLst/>
          </a:prstGeom>
          <a:solidFill>
            <a:srgbClr val="399D4E"/>
          </a:solidFill>
        </p:spPr>
      </p:sp>
      <p:grpSp>
        <p:nvGrpSpPr>
          <p:cNvPr id="3" name="Group 3"/>
          <p:cNvGrpSpPr/>
          <p:nvPr/>
        </p:nvGrpSpPr>
        <p:grpSpPr>
          <a:xfrm>
            <a:off x="1375383" y="1707310"/>
            <a:ext cx="6047412" cy="6872379"/>
            <a:chOff x="0" y="0"/>
            <a:chExt cx="8063216" cy="9163172"/>
          </a:xfrm>
        </p:grpSpPr>
        <p:sp>
          <p:nvSpPr>
            <p:cNvPr id="4" name="TextBox 4"/>
            <p:cNvSpPr txBox="1"/>
            <p:nvPr/>
          </p:nvSpPr>
          <p:spPr>
            <a:xfrm>
              <a:off x="0" y="0"/>
              <a:ext cx="8063216" cy="7315200"/>
            </a:xfrm>
            <a:prstGeom prst="rect">
              <a:avLst/>
            </a:prstGeom>
          </p:spPr>
          <p:txBody>
            <a:bodyPr lIns="0" tIns="0" rIns="0" bIns="0" rtlCol="0" anchor="t">
              <a:spAutoFit/>
            </a:bodyPr>
            <a:lstStyle/>
            <a:p>
              <a:pPr>
                <a:lnSpc>
                  <a:spcPts val="10800"/>
                </a:lnSpc>
              </a:pPr>
              <a:r>
                <a:rPr lang="en-US" sz="9000">
                  <a:solidFill>
                    <a:srgbClr val="FFFFFF"/>
                  </a:solidFill>
                  <a:latin typeface="Open Sans"/>
                </a:rPr>
                <a:t>Rewards</a:t>
              </a:r>
            </a:p>
            <a:p>
              <a:pPr>
                <a:lnSpc>
                  <a:spcPts val="10800"/>
                </a:lnSpc>
              </a:pPr>
              <a:r>
                <a:rPr lang="en-US" sz="9000">
                  <a:solidFill>
                    <a:srgbClr val="FFFFFF"/>
                  </a:solidFill>
                  <a:latin typeface="Open Sans"/>
                </a:rPr>
                <a:t>of </a:t>
              </a:r>
              <a:r>
                <a:rPr lang="en-US" sz="9000">
                  <a:solidFill>
                    <a:srgbClr val="A1EFB2"/>
                  </a:solidFill>
                  <a:latin typeface="Open Sans"/>
                </a:rPr>
                <a:t>FinTech-driven</a:t>
              </a:r>
              <a:r>
                <a:rPr lang="en-US" sz="9000">
                  <a:solidFill>
                    <a:srgbClr val="FFFFFF"/>
                  </a:solidFill>
                  <a:latin typeface="Open Sans"/>
                </a:rPr>
                <a:t> payments</a:t>
              </a:r>
            </a:p>
          </p:txBody>
        </p:sp>
        <p:sp>
          <p:nvSpPr>
            <p:cNvPr id="5" name="TextBox 5"/>
            <p:cNvSpPr txBox="1"/>
            <p:nvPr/>
          </p:nvSpPr>
          <p:spPr>
            <a:xfrm>
              <a:off x="0" y="7943972"/>
              <a:ext cx="8063216" cy="1219200"/>
            </a:xfrm>
            <a:prstGeom prst="rect">
              <a:avLst/>
            </a:prstGeom>
          </p:spPr>
          <p:txBody>
            <a:bodyPr lIns="0" tIns="0" rIns="0" bIns="0" rtlCol="0" anchor="t">
              <a:spAutoFit/>
            </a:bodyPr>
            <a:lstStyle/>
            <a:p>
              <a:pPr>
                <a:lnSpc>
                  <a:spcPts val="3600"/>
                </a:lnSpc>
              </a:pPr>
              <a:r>
                <a:rPr lang="en-US" sz="3000">
                  <a:solidFill>
                    <a:srgbClr val="A1EFB2"/>
                  </a:solidFill>
                  <a:latin typeface="Open Sans Bold"/>
                </a:rPr>
                <a:t>A closer look at the benefits of</a:t>
              </a:r>
            </a:p>
            <a:p>
              <a:pPr>
                <a:lnSpc>
                  <a:spcPts val="3600"/>
                </a:lnSpc>
              </a:pPr>
              <a:r>
                <a:rPr lang="en-US" sz="3000">
                  <a:solidFill>
                    <a:srgbClr val="A1EFB2"/>
                  </a:solidFill>
                  <a:latin typeface="Open Sans Bold"/>
                </a:rPr>
                <a:t>FinTech-powered payments</a:t>
              </a:r>
            </a:p>
          </p:txBody>
        </p:sp>
      </p:grpSp>
      <p:grpSp>
        <p:nvGrpSpPr>
          <p:cNvPr id="6" name="Group 6"/>
          <p:cNvGrpSpPr/>
          <p:nvPr/>
        </p:nvGrpSpPr>
        <p:grpSpPr>
          <a:xfrm>
            <a:off x="11498509" y="1771379"/>
            <a:ext cx="5417891" cy="991886"/>
            <a:chOff x="0" y="0"/>
            <a:chExt cx="7223855" cy="1322514"/>
          </a:xfrm>
        </p:grpSpPr>
        <p:sp>
          <p:nvSpPr>
            <p:cNvPr id="7" name="TextBox 7"/>
            <p:cNvSpPr txBox="1"/>
            <p:nvPr/>
          </p:nvSpPr>
          <p:spPr>
            <a:xfrm>
              <a:off x="0" y="0"/>
              <a:ext cx="7223855" cy="609600"/>
            </a:xfrm>
            <a:prstGeom prst="rect">
              <a:avLst/>
            </a:prstGeom>
          </p:spPr>
          <p:txBody>
            <a:bodyPr lIns="0" tIns="0" rIns="0" bIns="0" rtlCol="0" anchor="t">
              <a:spAutoFit/>
            </a:bodyPr>
            <a:lstStyle/>
            <a:p>
              <a:pPr marL="0" lvl="0" indent="0">
                <a:lnSpc>
                  <a:spcPts val="3600"/>
                </a:lnSpc>
                <a:spcBef>
                  <a:spcPct val="0"/>
                </a:spcBef>
              </a:pPr>
              <a:r>
                <a:rPr lang="en-US" sz="3000">
                  <a:solidFill>
                    <a:srgbClr val="2A2A2A"/>
                  </a:solidFill>
                  <a:latin typeface="Open Sans Bold"/>
                </a:rPr>
                <a:t>Greater speed</a:t>
              </a:r>
            </a:p>
          </p:txBody>
        </p:sp>
        <p:sp>
          <p:nvSpPr>
            <p:cNvPr id="8" name="TextBox 8"/>
            <p:cNvSpPr txBox="1"/>
            <p:nvPr/>
          </p:nvSpPr>
          <p:spPr>
            <a:xfrm>
              <a:off x="0" y="838221"/>
              <a:ext cx="7223855" cy="484293"/>
            </a:xfrm>
            <a:prstGeom prst="rect">
              <a:avLst/>
            </a:prstGeom>
          </p:spPr>
          <p:txBody>
            <a:bodyPr lIns="0" tIns="0" rIns="0" bIns="0" rtlCol="0" anchor="t">
              <a:spAutoFit/>
            </a:bodyPr>
            <a:lstStyle/>
            <a:p>
              <a:pPr marL="0" lvl="1" indent="0">
                <a:lnSpc>
                  <a:spcPts val="3079"/>
                </a:lnSpc>
                <a:spcBef>
                  <a:spcPct val="0"/>
                </a:spcBef>
              </a:pPr>
              <a:r>
                <a:rPr lang="en-US" sz="2199">
                  <a:solidFill>
                    <a:srgbClr val="2A2A2A"/>
                  </a:solidFill>
                  <a:latin typeface="Open Sans"/>
                </a:rPr>
                <a:t>Instant transfer of funds</a:t>
              </a:r>
            </a:p>
          </p:txBody>
        </p:sp>
      </p:grpSp>
      <p:grpSp>
        <p:nvGrpSpPr>
          <p:cNvPr id="9" name="Group 9"/>
          <p:cNvGrpSpPr/>
          <p:nvPr/>
        </p:nvGrpSpPr>
        <p:grpSpPr>
          <a:xfrm>
            <a:off x="11498509" y="4452295"/>
            <a:ext cx="5417891" cy="991886"/>
            <a:chOff x="0" y="0"/>
            <a:chExt cx="7223855" cy="1322514"/>
          </a:xfrm>
        </p:grpSpPr>
        <p:sp>
          <p:nvSpPr>
            <p:cNvPr id="10" name="TextBox 10"/>
            <p:cNvSpPr txBox="1"/>
            <p:nvPr/>
          </p:nvSpPr>
          <p:spPr>
            <a:xfrm>
              <a:off x="0" y="0"/>
              <a:ext cx="7223855" cy="609600"/>
            </a:xfrm>
            <a:prstGeom prst="rect">
              <a:avLst/>
            </a:prstGeom>
          </p:spPr>
          <p:txBody>
            <a:bodyPr lIns="0" tIns="0" rIns="0" bIns="0" rtlCol="0" anchor="t">
              <a:spAutoFit/>
            </a:bodyPr>
            <a:lstStyle/>
            <a:p>
              <a:pPr marL="0" lvl="0" indent="0">
                <a:lnSpc>
                  <a:spcPts val="3600"/>
                </a:lnSpc>
                <a:spcBef>
                  <a:spcPct val="0"/>
                </a:spcBef>
              </a:pPr>
              <a:r>
                <a:rPr lang="en-US" sz="3000">
                  <a:solidFill>
                    <a:srgbClr val="2A2A2A"/>
                  </a:solidFill>
                  <a:latin typeface="Open Sans Bold"/>
                </a:rPr>
                <a:t>Enhanced transparency</a:t>
              </a:r>
            </a:p>
          </p:txBody>
        </p:sp>
        <p:sp>
          <p:nvSpPr>
            <p:cNvPr id="11" name="TextBox 11"/>
            <p:cNvSpPr txBox="1"/>
            <p:nvPr/>
          </p:nvSpPr>
          <p:spPr>
            <a:xfrm>
              <a:off x="0" y="838221"/>
              <a:ext cx="7223855" cy="484293"/>
            </a:xfrm>
            <a:prstGeom prst="rect">
              <a:avLst/>
            </a:prstGeom>
          </p:spPr>
          <p:txBody>
            <a:bodyPr lIns="0" tIns="0" rIns="0" bIns="0" rtlCol="0" anchor="t">
              <a:spAutoFit/>
            </a:bodyPr>
            <a:lstStyle/>
            <a:p>
              <a:pPr marL="0" lvl="1" indent="0">
                <a:lnSpc>
                  <a:spcPts val="3079"/>
                </a:lnSpc>
                <a:spcBef>
                  <a:spcPct val="0"/>
                </a:spcBef>
              </a:pPr>
              <a:r>
                <a:rPr lang="en-US" sz="2199">
                  <a:solidFill>
                    <a:srgbClr val="2A2A2A"/>
                  </a:solidFill>
                  <a:latin typeface="Open Sans"/>
                </a:rPr>
                <a:t>There's a clear trail of where money goes</a:t>
              </a:r>
            </a:p>
          </p:txBody>
        </p:sp>
      </p:grpSp>
      <p:grpSp>
        <p:nvGrpSpPr>
          <p:cNvPr id="12" name="Group 12"/>
          <p:cNvGrpSpPr/>
          <p:nvPr/>
        </p:nvGrpSpPr>
        <p:grpSpPr>
          <a:xfrm>
            <a:off x="11498509" y="7133210"/>
            <a:ext cx="5417891" cy="1382411"/>
            <a:chOff x="0" y="0"/>
            <a:chExt cx="7223855" cy="1843214"/>
          </a:xfrm>
        </p:grpSpPr>
        <p:sp>
          <p:nvSpPr>
            <p:cNvPr id="13" name="TextBox 13"/>
            <p:cNvSpPr txBox="1"/>
            <p:nvPr/>
          </p:nvSpPr>
          <p:spPr>
            <a:xfrm>
              <a:off x="0" y="0"/>
              <a:ext cx="7223855" cy="609600"/>
            </a:xfrm>
            <a:prstGeom prst="rect">
              <a:avLst/>
            </a:prstGeom>
          </p:spPr>
          <p:txBody>
            <a:bodyPr lIns="0" tIns="0" rIns="0" bIns="0" rtlCol="0" anchor="t">
              <a:spAutoFit/>
            </a:bodyPr>
            <a:lstStyle/>
            <a:p>
              <a:pPr marL="0" lvl="0" indent="0">
                <a:lnSpc>
                  <a:spcPts val="3600"/>
                </a:lnSpc>
                <a:spcBef>
                  <a:spcPct val="0"/>
                </a:spcBef>
              </a:pPr>
              <a:r>
                <a:rPr lang="en-US" sz="3000">
                  <a:solidFill>
                    <a:srgbClr val="2A2A2A"/>
                  </a:solidFill>
                  <a:latin typeface="Open Sans Bold"/>
                </a:rPr>
                <a:t>Better security</a:t>
              </a:r>
            </a:p>
          </p:txBody>
        </p:sp>
        <p:sp>
          <p:nvSpPr>
            <p:cNvPr id="14" name="TextBox 14"/>
            <p:cNvSpPr txBox="1"/>
            <p:nvPr/>
          </p:nvSpPr>
          <p:spPr>
            <a:xfrm>
              <a:off x="0" y="838221"/>
              <a:ext cx="7223855" cy="1004993"/>
            </a:xfrm>
            <a:prstGeom prst="rect">
              <a:avLst/>
            </a:prstGeom>
          </p:spPr>
          <p:txBody>
            <a:bodyPr lIns="0" tIns="0" rIns="0" bIns="0" rtlCol="0" anchor="t">
              <a:spAutoFit/>
            </a:bodyPr>
            <a:lstStyle/>
            <a:p>
              <a:pPr>
                <a:lnSpc>
                  <a:spcPts val="3079"/>
                </a:lnSpc>
              </a:pPr>
              <a:r>
                <a:rPr lang="en-US" sz="2199">
                  <a:solidFill>
                    <a:srgbClr val="2A2A2A"/>
                  </a:solidFill>
                  <a:latin typeface="Open Sans"/>
                </a:rPr>
                <a:t>You can rest assured that your money</a:t>
              </a:r>
            </a:p>
            <a:p>
              <a:pPr marL="0" lvl="1" indent="0">
                <a:lnSpc>
                  <a:spcPts val="3079"/>
                </a:lnSpc>
                <a:spcBef>
                  <a:spcPct val="0"/>
                </a:spcBef>
              </a:pPr>
              <a:r>
                <a:rPr lang="en-US" sz="2199">
                  <a:solidFill>
                    <a:srgbClr val="2A2A2A"/>
                  </a:solidFill>
                  <a:latin typeface="Open Sans"/>
                </a:rPr>
                <a:t>will not go astray</a:t>
              </a:r>
            </a:p>
          </p:txBody>
        </p:sp>
      </p:grpSp>
      <p:sp>
        <p:nvSpPr>
          <p:cNvPr id="15" name="Freeform 15"/>
          <p:cNvSpPr/>
          <p:nvPr/>
        </p:nvSpPr>
        <p:spPr>
          <a:xfrm>
            <a:off x="10136329" y="1771379"/>
            <a:ext cx="435546" cy="663574"/>
          </a:xfrm>
          <a:custGeom>
            <a:avLst/>
            <a:gdLst/>
            <a:ahLst/>
            <a:cxnLst/>
            <a:rect l="l" t="t" r="r" b="b"/>
            <a:pathLst>
              <a:path w="435546" h="663574">
                <a:moveTo>
                  <a:pt x="0" y="0"/>
                </a:moveTo>
                <a:lnTo>
                  <a:pt x="435546" y="0"/>
                </a:lnTo>
                <a:lnTo>
                  <a:pt x="435546" y="663574"/>
                </a:lnTo>
                <a:lnTo>
                  <a:pt x="0" y="663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0104960" y="4452295"/>
            <a:ext cx="498284" cy="663574"/>
          </a:xfrm>
          <a:custGeom>
            <a:avLst/>
            <a:gdLst/>
            <a:ahLst/>
            <a:cxnLst/>
            <a:rect l="l" t="t" r="r" b="b"/>
            <a:pathLst>
              <a:path w="498284" h="663574">
                <a:moveTo>
                  <a:pt x="0" y="0"/>
                </a:moveTo>
                <a:lnTo>
                  <a:pt x="498284" y="0"/>
                </a:lnTo>
                <a:lnTo>
                  <a:pt x="498284" y="663574"/>
                </a:lnTo>
                <a:lnTo>
                  <a:pt x="0" y="663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0009796" y="7133210"/>
            <a:ext cx="688613" cy="555898"/>
          </a:xfrm>
          <a:custGeom>
            <a:avLst/>
            <a:gdLst/>
            <a:ahLst/>
            <a:cxnLst/>
            <a:rect l="l" t="t" r="r" b="b"/>
            <a:pathLst>
              <a:path w="688613" h="555898">
                <a:moveTo>
                  <a:pt x="0" y="0"/>
                </a:moveTo>
                <a:lnTo>
                  <a:pt x="688613" y="0"/>
                </a:lnTo>
                <a:lnTo>
                  <a:pt x="688613" y="555899"/>
                </a:lnTo>
                <a:lnTo>
                  <a:pt x="0" y="5558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454595" y="1709678"/>
            <a:ext cx="6155907" cy="6867644"/>
          </a:xfrm>
          <a:custGeom>
            <a:avLst/>
            <a:gdLst/>
            <a:ahLst/>
            <a:cxnLst/>
            <a:rect l="l" t="t" r="r" b="b"/>
            <a:pathLst>
              <a:path w="6155907" h="6867644">
                <a:moveTo>
                  <a:pt x="0" y="0"/>
                </a:moveTo>
                <a:lnTo>
                  <a:pt x="6155907" y="0"/>
                </a:lnTo>
                <a:lnTo>
                  <a:pt x="6155907" y="6867644"/>
                </a:lnTo>
                <a:lnTo>
                  <a:pt x="0" y="6867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79121" y="2255213"/>
            <a:ext cx="7235427" cy="5716161"/>
            <a:chOff x="0" y="0"/>
            <a:chExt cx="9647236" cy="7621548"/>
          </a:xfrm>
        </p:grpSpPr>
        <p:sp>
          <p:nvSpPr>
            <p:cNvPr id="4" name="TextBox 4"/>
            <p:cNvSpPr txBox="1"/>
            <p:nvPr/>
          </p:nvSpPr>
          <p:spPr>
            <a:xfrm>
              <a:off x="0" y="0"/>
              <a:ext cx="9647236" cy="3657600"/>
            </a:xfrm>
            <a:prstGeom prst="rect">
              <a:avLst/>
            </a:prstGeom>
          </p:spPr>
          <p:txBody>
            <a:bodyPr lIns="0" tIns="0" rIns="0" bIns="0" rtlCol="0" anchor="t">
              <a:spAutoFit/>
            </a:bodyPr>
            <a:lstStyle/>
            <a:p>
              <a:pPr>
                <a:lnSpc>
                  <a:spcPts val="10800"/>
                </a:lnSpc>
              </a:pPr>
              <a:r>
                <a:rPr lang="en-US" sz="9000">
                  <a:solidFill>
                    <a:srgbClr val="2A2A2A"/>
                  </a:solidFill>
                  <a:latin typeface="Open Sans"/>
                </a:rPr>
                <a:t>What's </a:t>
              </a:r>
              <a:r>
                <a:rPr lang="en-US" sz="9000">
                  <a:solidFill>
                    <a:srgbClr val="399D4E"/>
                  </a:solidFill>
                  <a:latin typeface="Open Sans"/>
                </a:rPr>
                <a:t>next</a:t>
              </a:r>
              <a:r>
                <a:rPr lang="en-US" sz="9000">
                  <a:solidFill>
                    <a:srgbClr val="2A2A2A"/>
                  </a:solidFill>
                  <a:latin typeface="Open Sans"/>
                </a:rPr>
                <a:t> for FinTech?</a:t>
              </a:r>
            </a:p>
          </p:txBody>
        </p:sp>
        <p:sp>
          <p:nvSpPr>
            <p:cNvPr id="5" name="TextBox 5"/>
            <p:cNvSpPr txBox="1"/>
            <p:nvPr/>
          </p:nvSpPr>
          <p:spPr>
            <a:xfrm>
              <a:off x="0" y="6490190"/>
              <a:ext cx="9647236" cy="1131358"/>
            </a:xfrm>
            <a:prstGeom prst="rect">
              <a:avLst/>
            </a:prstGeom>
          </p:spPr>
          <p:txBody>
            <a:bodyPr lIns="0" tIns="0" rIns="0" bIns="0" rtlCol="0" anchor="t">
              <a:spAutoFit/>
            </a:bodyPr>
            <a:lstStyle/>
            <a:p>
              <a:pPr>
                <a:lnSpc>
                  <a:spcPts val="3499"/>
                </a:lnSpc>
              </a:pPr>
              <a:r>
                <a:rPr lang="en-US" sz="2499">
                  <a:solidFill>
                    <a:srgbClr val="2A2A2A"/>
                  </a:solidFill>
                  <a:latin typeface="Open Sans"/>
                </a:rPr>
                <a:t>Artificial intelligence and machine learning</a:t>
              </a:r>
            </a:p>
            <a:p>
              <a:pPr>
                <a:lnSpc>
                  <a:spcPts val="3499"/>
                </a:lnSpc>
              </a:pPr>
              <a:r>
                <a:rPr lang="en-US" sz="2499">
                  <a:solidFill>
                    <a:srgbClr val="2A2A2A"/>
                  </a:solidFill>
                  <a:latin typeface="Open Sans"/>
                </a:rPr>
                <a:t>will further infiltrate and improve FinTech.</a:t>
              </a:r>
            </a:p>
          </p:txBody>
        </p:sp>
        <p:sp>
          <p:nvSpPr>
            <p:cNvPr id="6" name="TextBox 6"/>
            <p:cNvSpPr txBox="1"/>
            <p:nvPr/>
          </p:nvSpPr>
          <p:spPr>
            <a:xfrm>
              <a:off x="0" y="5405081"/>
              <a:ext cx="9647236" cy="711200"/>
            </a:xfrm>
            <a:prstGeom prst="rect">
              <a:avLst/>
            </a:prstGeom>
          </p:spPr>
          <p:txBody>
            <a:bodyPr lIns="0" tIns="0" rIns="0" bIns="0" rtlCol="0" anchor="t">
              <a:spAutoFit/>
            </a:bodyPr>
            <a:lstStyle/>
            <a:p>
              <a:pPr>
                <a:lnSpc>
                  <a:spcPts val="4200"/>
                </a:lnSpc>
              </a:pPr>
              <a:r>
                <a:rPr lang="en-US" sz="3500">
                  <a:solidFill>
                    <a:srgbClr val="399D4E"/>
                  </a:solidFill>
                  <a:latin typeface="Open Sans Bold"/>
                </a:rPr>
                <a:t>Looking forward to the future</a:t>
              </a:r>
            </a:p>
          </p:txBody>
        </p:sp>
        <p:sp>
          <p:nvSpPr>
            <p:cNvPr id="7" name="AutoShape 7"/>
            <p:cNvSpPr/>
            <p:nvPr/>
          </p:nvSpPr>
          <p:spPr>
            <a:xfrm>
              <a:off x="0" y="4508500"/>
              <a:ext cx="1835513" cy="0"/>
            </a:xfrm>
            <a:prstGeom prst="line">
              <a:avLst/>
            </a:prstGeom>
            <a:ln w="50800" cap="flat">
              <a:solidFill>
                <a:srgbClr val="2A2A2A"/>
              </a:solidFill>
              <a:prstDash val="solid"/>
              <a:headEnd type="none" w="sm" len="sm"/>
              <a:tailEnd type="none" w="sm" len="sm"/>
            </a:ln>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Freeform 2"/>
          <p:cNvSpPr/>
          <p:nvPr/>
        </p:nvSpPr>
        <p:spPr>
          <a:xfrm>
            <a:off x="0" y="0"/>
            <a:ext cx="8005354" cy="10287000"/>
          </a:xfrm>
          <a:custGeom>
            <a:avLst/>
            <a:gdLst/>
            <a:ahLst/>
            <a:cxnLst/>
            <a:rect l="l" t="t" r="r" b="b"/>
            <a:pathLst>
              <a:path w="8005354" h="10287000">
                <a:moveTo>
                  <a:pt x="0" y="0"/>
                </a:moveTo>
                <a:lnTo>
                  <a:pt x="8005354" y="0"/>
                </a:lnTo>
                <a:lnTo>
                  <a:pt x="8005354" y="10287000"/>
                </a:lnTo>
                <a:lnTo>
                  <a:pt x="0" y="10287000"/>
                </a:lnTo>
                <a:lnTo>
                  <a:pt x="0" y="0"/>
                </a:lnTo>
                <a:close/>
              </a:path>
            </a:pathLst>
          </a:custGeom>
          <a:blipFill>
            <a:blip r:embed="rId2"/>
            <a:stretch>
              <a:fillRect t="-12510" r="-7828" b="-13358"/>
            </a:stretch>
          </a:blipFill>
        </p:spPr>
      </p:sp>
      <p:grpSp>
        <p:nvGrpSpPr>
          <p:cNvPr id="3" name="Group 3"/>
          <p:cNvGrpSpPr/>
          <p:nvPr/>
        </p:nvGrpSpPr>
        <p:grpSpPr>
          <a:xfrm>
            <a:off x="9880650" y="1853560"/>
            <a:ext cx="7034868" cy="6579879"/>
            <a:chOff x="0" y="0"/>
            <a:chExt cx="9379824" cy="8773172"/>
          </a:xfrm>
        </p:grpSpPr>
        <p:sp>
          <p:nvSpPr>
            <p:cNvPr id="4" name="TextBox 4"/>
            <p:cNvSpPr txBox="1"/>
            <p:nvPr/>
          </p:nvSpPr>
          <p:spPr>
            <a:xfrm>
              <a:off x="0" y="0"/>
              <a:ext cx="9379824" cy="8128000"/>
            </a:xfrm>
            <a:prstGeom prst="rect">
              <a:avLst/>
            </a:prstGeom>
          </p:spPr>
          <p:txBody>
            <a:bodyPr lIns="0" tIns="0" rIns="0" bIns="0" rtlCol="0" anchor="t">
              <a:spAutoFit/>
            </a:bodyPr>
            <a:lstStyle/>
            <a:p>
              <a:pPr marL="0" lvl="0" indent="0">
                <a:lnSpc>
                  <a:spcPts val="9600"/>
                </a:lnSpc>
                <a:spcBef>
                  <a:spcPct val="0"/>
                </a:spcBef>
              </a:pPr>
              <a:r>
                <a:rPr lang="en-US" sz="8000" u="none">
                  <a:solidFill>
                    <a:srgbClr val="2A2A2A"/>
                  </a:solidFill>
                  <a:latin typeface="Open Sans"/>
                </a:rPr>
                <a:t>FinTech has transformed the banking industry for the better.</a:t>
              </a:r>
            </a:p>
          </p:txBody>
        </p:sp>
        <p:sp>
          <p:nvSpPr>
            <p:cNvPr id="5" name="AutoShape 5"/>
            <p:cNvSpPr/>
            <p:nvPr/>
          </p:nvSpPr>
          <p:spPr>
            <a:xfrm>
              <a:off x="0" y="8722372"/>
              <a:ext cx="1948793" cy="0"/>
            </a:xfrm>
            <a:prstGeom prst="line">
              <a:avLst/>
            </a:prstGeom>
            <a:ln w="50800" cap="flat">
              <a:solidFill>
                <a:srgbClr val="2A2A2A"/>
              </a:solidFill>
              <a:prstDash val="solid"/>
              <a:headEnd type="none" w="sm" len="sm"/>
              <a:tailEnd type="none" w="sm" len="sm"/>
            </a:ln>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059201" y="2001525"/>
          <a:ext cx="7086066" cy="6283950"/>
        </p:xfrm>
        <a:graphic>
          <a:graphicData uri="http://schemas.openxmlformats.org/drawingml/2006/table">
            <a:tbl>
              <a:tblPr/>
              <a:tblGrid>
                <a:gridCol w="7086066">
                  <a:extLst>
                    <a:ext uri="{9D8B030D-6E8A-4147-A177-3AD203B41FA5}">
                      <a16:colId xmlns:a16="http://schemas.microsoft.com/office/drawing/2014/main" val="20000"/>
                    </a:ext>
                  </a:extLst>
                </a:gridCol>
              </a:tblGrid>
              <a:tr h="1256790">
                <a:tc>
                  <a:txBody>
                    <a:bodyPr/>
                    <a:lstStyle/>
                    <a:p>
                      <a:pPr algn="l">
                        <a:lnSpc>
                          <a:spcPts val="3779"/>
                        </a:lnSpc>
                        <a:defRPr/>
                      </a:pPr>
                      <a:r>
                        <a:rPr lang="en-US" sz="2700">
                          <a:solidFill>
                            <a:srgbClr val="2A2A2A"/>
                          </a:solidFill>
                          <a:latin typeface="Open Sans"/>
                        </a:rPr>
                        <a:t>Next-level data protection and encryption</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47625" cap="flat" cmpd="sng" algn="ctr">
                      <a:solidFill>
                        <a:srgbClr val="FFFFFF"/>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0"/>
                  </a:ext>
                </a:extLst>
              </a:tr>
              <a:tr h="1256790">
                <a:tc>
                  <a:txBody>
                    <a:bodyPr/>
                    <a:lstStyle/>
                    <a:p>
                      <a:pPr algn="l">
                        <a:lnSpc>
                          <a:spcPts val="3779"/>
                        </a:lnSpc>
                        <a:defRPr/>
                      </a:pPr>
                      <a:r>
                        <a:rPr lang="en-US" sz="2700">
                          <a:solidFill>
                            <a:srgbClr val="2A2A2A"/>
                          </a:solidFill>
                          <a:latin typeface="Open Sans"/>
                        </a:rPr>
                        <a:t>Secure code and architecture</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1"/>
                  </a:ext>
                </a:extLst>
              </a:tr>
              <a:tr h="1256790">
                <a:tc>
                  <a:txBody>
                    <a:bodyPr/>
                    <a:lstStyle/>
                    <a:p>
                      <a:pPr algn="l">
                        <a:lnSpc>
                          <a:spcPts val="3779"/>
                        </a:lnSpc>
                        <a:defRPr/>
                      </a:pPr>
                      <a:r>
                        <a:rPr lang="en-US" sz="2700">
                          <a:solidFill>
                            <a:srgbClr val="2A2A2A"/>
                          </a:solidFill>
                          <a:latin typeface="Open Sans"/>
                        </a:rPr>
                        <a:t>Secure authentication</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2"/>
                  </a:ext>
                </a:extLst>
              </a:tr>
              <a:tr h="1256790">
                <a:tc>
                  <a:txBody>
                    <a:bodyPr/>
                    <a:lstStyle/>
                    <a:p>
                      <a:pPr algn="l">
                        <a:lnSpc>
                          <a:spcPts val="3779"/>
                        </a:lnSpc>
                        <a:defRPr/>
                      </a:pPr>
                      <a:r>
                        <a:rPr lang="en-US" sz="2700">
                          <a:solidFill>
                            <a:srgbClr val="2A2A2A"/>
                          </a:solidFill>
                          <a:latin typeface="Open Sans"/>
                        </a:rPr>
                        <a:t>Good mobile encryption</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3"/>
                  </a:ext>
                </a:extLst>
              </a:tr>
              <a:tr h="1256790">
                <a:tc>
                  <a:txBody>
                    <a:bodyPr/>
                    <a:lstStyle/>
                    <a:p>
                      <a:pPr algn="l">
                        <a:lnSpc>
                          <a:spcPts val="3779"/>
                        </a:lnSpc>
                        <a:defRPr/>
                      </a:pPr>
                      <a:r>
                        <a:rPr lang="en-US" sz="2700">
                          <a:solidFill>
                            <a:srgbClr val="2A2A2A"/>
                          </a:solidFill>
                          <a:latin typeface="Open Sans"/>
                        </a:rPr>
                        <a:t>Compliance</a:t>
                      </a:r>
                      <a:endParaRPr lang="en-US" sz="1100"/>
                    </a:p>
                  </a:txBody>
                  <a:tcPr marL="190500" marR="190500" marT="190500" marB="190500" anchor="ctr">
                    <a:lnL w="47625" cap="flat" cmpd="sng" algn="ctr">
                      <a:solidFill>
                        <a:srgbClr val="FFFFFF"/>
                      </a:solidFill>
                      <a:prstDash val="solid"/>
                      <a:round/>
                      <a:headEnd type="none" w="med" len="med"/>
                      <a:tailEnd type="none" w="med" len="med"/>
                    </a:lnL>
                    <a:lnR w="476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3" name="Group 3"/>
          <p:cNvGrpSpPr/>
          <p:nvPr/>
        </p:nvGrpSpPr>
        <p:grpSpPr>
          <a:xfrm>
            <a:off x="1556640" y="1537534"/>
            <a:ext cx="7906426" cy="6747940"/>
            <a:chOff x="0" y="0"/>
            <a:chExt cx="10541901" cy="8997254"/>
          </a:xfrm>
        </p:grpSpPr>
        <p:sp>
          <p:nvSpPr>
            <p:cNvPr id="4" name="Freeform 4"/>
            <p:cNvSpPr/>
            <p:nvPr/>
          </p:nvSpPr>
          <p:spPr>
            <a:xfrm>
              <a:off x="0" y="0"/>
              <a:ext cx="1430717" cy="1972167"/>
            </a:xfrm>
            <a:custGeom>
              <a:avLst/>
              <a:gdLst/>
              <a:ahLst/>
              <a:cxnLst/>
              <a:rect l="l" t="t" r="r" b="b"/>
              <a:pathLst>
                <a:path w="1430717" h="1972167">
                  <a:moveTo>
                    <a:pt x="0" y="0"/>
                  </a:moveTo>
                  <a:lnTo>
                    <a:pt x="1430717" y="0"/>
                  </a:lnTo>
                  <a:lnTo>
                    <a:pt x="1430717" y="1972167"/>
                  </a:lnTo>
                  <a:lnTo>
                    <a:pt x="0" y="19721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0" y="2494854"/>
              <a:ext cx="10541901" cy="6502400"/>
            </a:xfrm>
            <a:prstGeom prst="rect">
              <a:avLst/>
            </a:prstGeom>
          </p:spPr>
          <p:txBody>
            <a:bodyPr lIns="0" tIns="0" rIns="0" bIns="0" rtlCol="0" anchor="t">
              <a:spAutoFit/>
            </a:bodyPr>
            <a:lstStyle/>
            <a:p>
              <a:pPr>
                <a:lnSpc>
                  <a:spcPts val="9600"/>
                </a:lnSpc>
              </a:pPr>
              <a:r>
                <a:rPr lang="en-US" sz="8000">
                  <a:solidFill>
                    <a:srgbClr val="2A2A2A"/>
                  </a:solidFill>
                  <a:latin typeface="Open Sans"/>
                </a:rPr>
                <a:t>Security best practices of </a:t>
              </a:r>
              <a:r>
                <a:rPr lang="en-US" sz="8000">
                  <a:solidFill>
                    <a:srgbClr val="399D4E"/>
                  </a:solidFill>
                  <a:latin typeface="Open Sans"/>
                </a:rPr>
                <a:t>successful</a:t>
              </a:r>
              <a:r>
                <a:rPr lang="en-US" sz="8000">
                  <a:solidFill>
                    <a:srgbClr val="2A2A2A"/>
                  </a:solidFill>
                  <a:latin typeface="Open Sans"/>
                </a:rPr>
                <a:t> FinTech projects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99D4E"/>
        </a:solidFill>
        <a:effectLst/>
      </p:bgPr>
    </p:bg>
    <p:spTree>
      <p:nvGrpSpPr>
        <p:cNvPr id="1" name=""/>
        <p:cNvGrpSpPr/>
        <p:nvPr/>
      </p:nvGrpSpPr>
      <p:grpSpPr>
        <a:xfrm>
          <a:off x="0" y="0"/>
          <a:ext cx="0" cy="0"/>
          <a:chOff x="0" y="0"/>
          <a:chExt cx="0" cy="0"/>
        </a:xfrm>
      </p:grpSpPr>
      <p:sp>
        <p:nvSpPr>
          <p:cNvPr id="2" name="Freeform 2"/>
          <p:cNvSpPr/>
          <p:nvPr/>
        </p:nvSpPr>
        <p:spPr>
          <a:xfrm>
            <a:off x="13178246" y="0"/>
            <a:ext cx="5109754" cy="10287000"/>
          </a:xfrm>
          <a:custGeom>
            <a:avLst/>
            <a:gdLst/>
            <a:ahLst/>
            <a:cxnLst/>
            <a:rect l="l" t="t" r="r" b="b"/>
            <a:pathLst>
              <a:path w="5109754" h="10287000">
                <a:moveTo>
                  <a:pt x="0" y="0"/>
                </a:moveTo>
                <a:lnTo>
                  <a:pt x="5109754" y="0"/>
                </a:lnTo>
                <a:lnTo>
                  <a:pt x="5109754" y="10287000"/>
                </a:lnTo>
                <a:lnTo>
                  <a:pt x="0" y="10287000"/>
                </a:lnTo>
                <a:lnTo>
                  <a:pt x="0" y="0"/>
                </a:lnTo>
                <a:close/>
              </a:path>
            </a:pathLst>
          </a:custGeom>
          <a:blipFill>
            <a:blip r:embed="rId2"/>
            <a:stretch>
              <a:fillRect l="-143731" r="-58249"/>
            </a:stretch>
          </a:blipFill>
        </p:spPr>
      </p:sp>
      <p:grpSp>
        <p:nvGrpSpPr>
          <p:cNvPr id="3" name="Group 3"/>
          <p:cNvGrpSpPr/>
          <p:nvPr/>
        </p:nvGrpSpPr>
        <p:grpSpPr>
          <a:xfrm>
            <a:off x="1802810" y="1586658"/>
            <a:ext cx="8239125" cy="7113683"/>
            <a:chOff x="0" y="0"/>
            <a:chExt cx="10985500" cy="9484911"/>
          </a:xfrm>
        </p:grpSpPr>
        <p:sp>
          <p:nvSpPr>
            <p:cNvPr id="4" name="TextBox 4"/>
            <p:cNvSpPr txBox="1"/>
            <p:nvPr/>
          </p:nvSpPr>
          <p:spPr>
            <a:xfrm>
              <a:off x="0" y="8875311"/>
              <a:ext cx="10985500" cy="609600"/>
            </a:xfrm>
            <a:prstGeom prst="rect">
              <a:avLst/>
            </a:prstGeom>
          </p:spPr>
          <p:txBody>
            <a:bodyPr lIns="0" tIns="0" rIns="0" bIns="0" rtlCol="0" anchor="t">
              <a:spAutoFit/>
            </a:bodyPr>
            <a:lstStyle/>
            <a:p>
              <a:pPr marL="0" lvl="0" indent="0">
                <a:lnSpc>
                  <a:spcPts val="3600"/>
                </a:lnSpc>
                <a:spcBef>
                  <a:spcPct val="0"/>
                </a:spcBef>
              </a:pPr>
              <a:r>
                <a:rPr lang="en-US" sz="3000">
                  <a:solidFill>
                    <a:srgbClr val="FFFFFF"/>
                  </a:solidFill>
                  <a:latin typeface="Open Sans Bold"/>
                </a:rPr>
                <a:t>Jim Marous</a:t>
              </a:r>
            </a:p>
          </p:txBody>
        </p:sp>
        <p:sp>
          <p:nvSpPr>
            <p:cNvPr id="5" name="TextBox 5"/>
            <p:cNvSpPr txBox="1"/>
            <p:nvPr/>
          </p:nvSpPr>
          <p:spPr>
            <a:xfrm>
              <a:off x="0" y="1456773"/>
              <a:ext cx="10985500" cy="6105525"/>
            </a:xfrm>
            <a:prstGeom prst="rect">
              <a:avLst/>
            </a:prstGeom>
          </p:spPr>
          <p:txBody>
            <a:bodyPr lIns="0" tIns="0" rIns="0" bIns="0" rtlCol="0" anchor="t">
              <a:spAutoFit/>
            </a:bodyPr>
            <a:lstStyle/>
            <a:p>
              <a:pPr>
                <a:lnSpc>
                  <a:spcPts val="6000"/>
                </a:lnSpc>
              </a:pPr>
              <a:r>
                <a:rPr lang="en-US" sz="5000">
                  <a:solidFill>
                    <a:srgbClr val="FFFFFF"/>
                  </a:solidFill>
                  <a:latin typeface="Open Sans"/>
                </a:rPr>
                <a:t>Financial institutions must be able to deliver an easy to navigate, a seamless digital platform that goes far beyond a miniaturized online banking offering.</a:t>
              </a:r>
            </a:p>
          </p:txBody>
        </p:sp>
        <p:sp>
          <p:nvSpPr>
            <p:cNvPr id="6" name="Freeform 6"/>
            <p:cNvSpPr/>
            <p:nvPr/>
          </p:nvSpPr>
          <p:spPr>
            <a:xfrm>
              <a:off x="0" y="0"/>
              <a:ext cx="664794" cy="505244"/>
            </a:xfrm>
            <a:custGeom>
              <a:avLst/>
              <a:gdLst/>
              <a:ahLst/>
              <a:cxnLst/>
              <a:rect l="l" t="t" r="r" b="b"/>
              <a:pathLst>
                <a:path w="664794" h="505244">
                  <a:moveTo>
                    <a:pt x="0" y="0"/>
                  </a:moveTo>
                  <a:lnTo>
                    <a:pt x="664794" y="0"/>
                  </a:lnTo>
                  <a:lnTo>
                    <a:pt x="664794" y="505244"/>
                  </a:lnTo>
                  <a:lnTo>
                    <a:pt x="0" y="5052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0" y="8196042"/>
              <a:ext cx="1427865" cy="0"/>
            </a:xfrm>
            <a:prstGeom prst="line">
              <a:avLst/>
            </a:prstGeom>
            <a:ln w="50800" cap="flat">
              <a:solidFill>
                <a:srgbClr val="FFFFFF"/>
              </a:solidFill>
              <a:prstDash val="solid"/>
              <a:headEnd type="none" w="sm" len="sm"/>
              <a:tailEnd type="none" w="sm" len="sm"/>
            </a:ln>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977320" y="2157304"/>
            <a:ext cx="6662911" cy="5972391"/>
          </a:xfrm>
          <a:custGeom>
            <a:avLst/>
            <a:gdLst/>
            <a:ahLst/>
            <a:cxnLst/>
            <a:rect l="l" t="t" r="r" b="b"/>
            <a:pathLst>
              <a:path w="6662911" h="5972391">
                <a:moveTo>
                  <a:pt x="6662911" y="0"/>
                </a:moveTo>
                <a:lnTo>
                  <a:pt x="0" y="0"/>
                </a:lnTo>
                <a:lnTo>
                  <a:pt x="0" y="5972392"/>
                </a:lnTo>
                <a:lnTo>
                  <a:pt x="6662911" y="5972392"/>
                </a:lnTo>
                <a:lnTo>
                  <a:pt x="6662911"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6078" y="2020351"/>
            <a:ext cx="6086475" cy="6109345"/>
            <a:chOff x="0" y="0"/>
            <a:chExt cx="8115300" cy="8145793"/>
          </a:xfrm>
        </p:grpSpPr>
        <p:sp>
          <p:nvSpPr>
            <p:cNvPr id="4" name="TextBox 4"/>
            <p:cNvSpPr txBox="1"/>
            <p:nvPr/>
          </p:nvSpPr>
          <p:spPr>
            <a:xfrm>
              <a:off x="0" y="0"/>
              <a:ext cx="8115300" cy="5486400"/>
            </a:xfrm>
            <a:prstGeom prst="rect">
              <a:avLst/>
            </a:prstGeom>
          </p:spPr>
          <p:txBody>
            <a:bodyPr lIns="0" tIns="0" rIns="0" bIns="0" rtlCol="0" anchor="t">
              <a:spAutoFit/>
            </a:bodyPr>
            <a:lstStyle/>
            <a:p>
              <a:pPr>
                <a:lnSpc>
                  <a:spcPts val="10800"/>
                </a:lnSpc>
              </a:pPr>
              <a:r>
                <a:rPr lang="en-US" sz="9000">
                  <a:solidFill>
                    <a:srgbClr val="2A2A2A"/>
                  </a:solidFill>
                  <a:latin typeface="Open Sans"/>
                </a:rPr>
                <a:t>Do you have any </a:t>
              </a:r>
              <a:r>
                <a:rPr lang="en-US" sz="9000">
                  <a:solidFill>
                    <a:srgbClr val="399D4E"/>
                  </a:solidFill>
                  <a:latin typeface="Open Sans"/>
                </a:rPr>
                <a:t>questions</a:t>
              </a:r>
              <a:r>
                <a:rPr lang="en-US" sz="9000">
                  <a:solidFill>
                    <a:srgbClr val="2A2A2A"/>
                  </a:solidFill>
                  <a:latin typeface="Open Sans"/>
                </a:rPr>
                <a:t>?</a:t>
              </a:r>
            </a:p>
          </p:txBody>
        </p:sp>
        <p:sp>
          <p:nvSpPr>
            <p:cNvPr id="5" name="TextBox 5"/>
            <p:cNvSpPr txBox="1"/>
            <p:nvPr/>
          </p:nvSpPr>
          <p:spPr>
            <a:xfrm>
              <a:off x="0" y="7014435"/>
              <a:ext cx="8115300" cy="1131358"/>
            </a:xfrm>
            <a:prstGeom prst="rect">
              <a:avLst/>
            </a:prstGeom>
          </p:spPr>
          <p:txBody>
            <a:bodyPr lIns="0" tIns="0" rIns="0" bIns="0" rtlCol="0" anchor="t">
              <a:spAutoFit/>
            </a:bodyPr>
            <a:lstStyle/>
            <a:p>
              <a:pPr>
                <a:lnSpc>
                  <a:spcPts val="3499"/>
                </a:lnSpc>
              </a:pPr>
              <a:r>
                <a:rPr lang="en-US" sz="2499">
                  <a:solidFill>
                    <a:srgbClr val="2A2A2A"/>
                  </a:solidFill>
                  <a:latin typeface="Open Sans"/>
                </a:rPr>
                <a:t>Send it to us! We hope you</a:t>
              </a:r>
            </a:p>
            <a:p>
              <a:pPr>
                <a:lnSpc>
                  <a:spcPts val="3499"/>
                </a:lnSpc>
              </a:pPr>
              <a:r>
                <a:rPr lang="en-US" sz="2499">
                  <a:solidFill>
                    <a:srgbClr val="2A2A2A"/>
                  </a:solidFill>
                  <a:latin typeface="Open Sans"/>
                </a:rPr>
                <a:t>learned something new.</a:t>
              </a:r>
            </a:p>
          </p:txBody>
        </p:sp>
        <p:sp>
          <p:nvSpPr>
            <p:cNvPr id="6" name="AutoShape 6"/>
            <p:cNvSpPr/>
            <p:nvPr/>
          </p:nvSpPr>
          <p:spPr>
            <a:xfrm>
              <a:off x="0" y="6331779"/>
              <a:ext cx="2105150" cy="0"/>
            </a:xfrm>
            <a:prstGeom prst="line">
              <a:avLst/>
            </a:prstGeom>
            <a:ln w="50800" cap="flat">
              <a:solidFill>
                <a:srgbClr val="2A2A2A"/>
              </a:solidFill>
              <a:prstDash val="solid"/>
              <a:headEnd type="none" w="sm" len="sm"/>
              <a:tailEnd type="none" w="sm" len="sm"/>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9236" y="4931817"/>
            <a:ext cx="5997460" cy="3762043"/>
          </a:xfrm>
          <a:custGeom>
            <a:avLst/>
            <a:gdLst/>
            <a:ahLst/>
            <a:cxnLst/>
            <a:rect l="l" t="t" r="r" b="b"/>
            <a:pathLst>
              <a:path w="5997460" h="3762043">
                <a:moveTo>
                  <a:pt x="0" y="0"/>
                </a:moveTo>
                <a:lnTo>
                  <a:pt x="5997460" y="0"/>
                </a:lnTo>
                <a:lnTo>
                  <a:pt x="5997460" y="3762043"/>
                </a:lnTo>
                <a:lnTo>
                  <a:pt x="0" y="37620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33550" y="1727086"/>
            <a:ext cx="6590377" cy="2191964"/>
            <a:chOff x="0" y="0"/>
            <a:chExt cx="8787170" cy="2922618"/>
          </a:xfrm>
        </p:grpSpPr>
        <p:sp>
          <p:nvSpPr>
            <p:cNvPr id="4" name="TextBox 4"/>
            <p:cNvSpPr txBox="1"/>
            <p:nvPr/>
          </p:nvSpPr>
          <p:spPr>
            <a:xfrm>
              <a:off x="0" y="0"/>
              <a:ext cx="8787170" cy="1828800"/>
            </a:xfrm>
            <a:prstGeom prst="rect">
              <a:avLst/>
            </a:prstGeom>
          </p:spPr>
          <p:txBody>
            <a:bodyPr lIns="0" tIns="0" rIns="0" bIns="0" rtlCol="0" anchor="t">
              <a:spAutoFit/>
            </a:bodyPr>
            <a:lstStyle/>
            <a:p>
              <a:pPr>
                <a:lnSpc>
                  <a:spcPts val="10800"/>
                </a:lnSpc>
              </a:pPr>
              <a:r>
                <a:rPr lang="en-US" sz="9000">
                  <a:solidFill>
                    <a:srgbClr val="2A2A2A"/>
                  </a:solidFill>
                  <a:latin typeface="Open Sans"/>
                </a:rPr>
                <a:t>FinTech </a:t>
              </a:r>
              <a:r>
                <a:rPr lang="en-US" sz="9000">
                  <a:solidFill>
                    <a:srgbClr val="399D4E"/>
                  </a:solidFill>
                  <a:latin typeface="Open Sans"/>
                </a:rPr>
                <a:t>101</a:t>
              </a:r>
            </a:p>
          </p:txBody>
        </p:sp>
        <p:sp>
          <p:nvSpPr>
            <p:cNvPr id="5" name="TextBox 5"/>
            <p:cNvSpPr txBox="1"/>
            <p:nvPr/>
          </p:nvSpPr>
          <p:spPr>
            <a:xfrm>
              <a:off x="0" y="2313018"/>
              <a:ext cx="8787170" cy="609600"/>
            </a:xfrm>
            <a:prstGeom prst="rect">
              <a:avLst/>
            </a:prstGeom>
          </p:spPr>
          <p:txBody>
            <a:bodyPr lIns="0" tIns="0" rIns="0" bIns="0" rtlCol="0" anchor="t">
              <a:spAutoFit/>
            </a:bodyPr>
            <a:lstStyle/>
            <a:p>
              <a:pPr>
                <a:lnSpc>
                  <a:spcPts val="3600"/>
                </a:lnSpc>
              </a:pPr>
              <a:r>
                <a:rPr lang="en-US" sz="3000">
                  <a:solidFill>
                    <a:srgbClr val="2A2A2A"/>
                  </a:solidFill>
                  <a:latin typeface="Open Sans Bold"/>
                </a:rPr>
                <a:t>What to Know</a:t>
              </a:r>
            </a:p>
          </p:txBody>
        </p:sp>
      </p:grpSp>
      <p:graphicFrame>
        <p:nvGraphicFramePr>
          <p:cNvPr id="6" name="Table 6"/>
          <p:cNvGraphicFramePr>
            <a:graphicFrameLocks noGrp="1"/>
          </p:cNvGraphicFramePr>
          <p:nvPr/>
        </p:nvGraphicFramePr>
        <p:xfrm>
          <a:off x="9944100" y="1377893"/>
          <a:ext cx="7277100" cy="7493112"/>
        </p:xfrm>
        <a:graphic>
          <a:graphicData uri="http://schemas.openxmlformats.org/drawingml/2006/table">
            <a:tbl>
              <a:tblPr/>
              <a:tblGrid>
                <a:gridCol w="7277100">
                  <a:extLst>
                    <a:ext uri="{9D8B030D-6E8A-4147-A177-3AD203B41FA5}">
                      <a16:colId xmlns:a16="http://schemas.microsoft.com/office/drawing/2014/main" val="20000"/>
                    </a:ext>
                  </a:extLst>
                </a:gridCol>
              </a:tblGrid>
              <a:tr h="1248852">
                <a:tc>
                  <a:txBody>
                    <a:bodyPr/>
                    <a:lstStyle/>
                    <a:p>
                      <a:pPr algn="l">
                        <a:lnSpc>
                          <a:spcPts val="3499"/>
                        </a:lnSpc>
                        <a:defRPr/>
                      </a:pPr>
                      <a:r>
                        <a:rPr lang="en-US" sz="2499" u="sng">
                          <a:solidFill>
                            <a:srgbClr val="2A2A2A"/>
                          </a:solidFill>
                          <a:latin typeface="Open Sans"/>
                          <a:hlinkClick r:id="rId4" action="ppaction://hlinksldjump"/>
                        </a:rPr>
                        <a:t>What is Financial Technology or FinTech?</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0"/>
                  </a:ext>
                </a:extLst>
              </a:tr>
              <a:tr h="1248852">
                <a:tc>
                  <a:txBody>
                    <a:bodyPr/>
                    <a:lstStyle/>
                    <a:p>
                      <a:pPr algn="l">
                        <a:lnSpc>
                          <a:spcPts val="3499"/>
                        </a:lnSpc>
                        <a:defRPr/>
                      </a:pPr>
                      <a:r>
                        <a:rPr lang="en-US" sz="2499" u="sng">
                          <a:solidFill>
                            <a:srgbClr val="2A2A2A"/>
                          </a:solidFill>
                          <a:latin typeface="Open Sans"/>
                          <a:hlinkClick r:id="rId5" action="ppaction://hlinksldjump"/>
                        </a:rPr>
                        <a:t>Banking Before and After FinTech</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1"/>
                  </a:ext>
                </a:extLst>
              </a:tr>
              <a:tr h="1248852">
                <a:tc>
                  <a:txBody>
                    <a:bodyPr/>
                    <a:lstStyle/>
                    <a:p>
                      <a:pPr algn="l">
                        <a:lnSpc>
                          <a:spcPts val="3499"/>
                        </a:lnSpc>
                        <a:defRPr/>
                      </a:pPr>
                      <a:r>
                        <a:rPr lang="en-US" sz="2499" u="sng">
                          <a:solidFill>
                            <a:srgbClr val="2A2A2A"/>
                          </a:solidFill>
                          <a:latin typeface="Open Sans"/>
                          <a:hlinkClick r:id="rId4" action="ppaction://hlinksldjump"/>
                        </a:rPr>
                        <a:t>A Brief history of FinTech</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2"/>
                  </a:ext>
                </a:extLst>
              </a:tr>
              <a:tr h="1248852">
                <a:tc>
                  <a:txBody>
                    <a:bodyPr/>
                    <a:lstStyle/>
                    <a:p>
                      <a:pPr algn="l">
                        <a:lnSpc>
                          <a:spcPts val="3499"/>
                        </a:lnSpc>
                        <a:defRPr/>
                      </a:pPr>
                      <a:r>
                        <a:rPr lang="en-US" sz="2499" u="sng">
                          <a:solidFill>
                            <a:srgbClr val="2A2A2A"/>
                          </a:solidFill>
                          <a:latin typeface="Open Sans"/>
                          <a:hlinkClick r:id="rId6" action="ppaction://hlinksldjump"/>
                        </a:rPr>
                        <a:t>Challenges of FinTech</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3"/>
                  </a:ext>
                </a:extLst>
              </a:tr>
              <a:tr h="1248852">
                <a:tc>
                  <a:txBody>
                    <a:bodyPr/>
                    <a:lstStyle/>
                    <a:p>
                      <a:pPr algn="l">
                        <a:lnSpc>
                          <a:spcPts val="3499"/>
                        </a:lnSpc>
                        <a:defRPr/>
                      </a:pPr>
                      <a:r>
                        <a:rPr lang="en-US" sz="2499" u="sng">
                          <a:solidFill>
                            <a:srgbClr val="2A2A2A"/>
                          </a:solidFill>
                          <a:latin typeface="Open Sans"/>
                          <a:hlinkClick r:id="rId7" action="ppaction://hlinksldjump"/>
                        </a:rPr>
                        <a:t>Rewards of FinTech-driven Payments</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399D4E"/>
                      </a:solidFill>
                      <a:prstDash val="solid"/>
                      <a:round/>
                      <a:headEnd type="none" w="med" len="med"/>
                      <a:tailEnd type="none" w="med" len="med"/>
                    </a:lnB>
                  </a:tcPr>
                </a:tc>
                <a:extLst>
                  <a:ext uri="{0D108BD9-81ED-4DB2-BD59-A6C34878D82A}">
                    <a16:rowId xmlns:a16="http://schemas.microsoft.com/office/drawing/2014/main" val="10004"/>
                  </a:ext>
                </a:extLst>
              </a:tr>
              <a:tr h="1248852">
                <a:tc>
                  <a:txBody>
                    <a:bodyPr/>
                    <a:lstStyle/>
                    <a:p>
                      <a:pPr algn="l">
                        <a:lnSpc>
                          <a:spcPts val="3499"/>
                        </a:lnSpc>
                        <a:defRPr/>
                      </a:pPr>
                      <a:r>
                        <a:rPr lang="en-US" sz="2499" u="sng">
                          <a:solidFill>
                            <a:srgbClr val="2A2A2A"/>
                          </a:solidFill>
                          <a:latin typeface="Open Sans"/>
                          <a:hlinkClick r:id="rId8" action="ppaction://hlinksldjump"/>
                        </a:rPr>
                        <a:t>What's Next for FinTech?</a:t>
                      </a:r>
                      <a:endParaRPr lang="en-US" sz="110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399D4E"/>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99D4E"/>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FFFFF"/>
            </a:solidFill>
          </p:spPr>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6418499" y="3091873"/>
            <a:ext cx="840801" cy="840798"/>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04709" t="-29484" r="-46122" b="-24150"/>
              </a:stretch>
            </a:blipFill>
          </p:spPr>
        </p:sp>
      </p:grpSp>
      <p:grpSp>
        <p:nvGrpSpPr>
          <p:cNvPr id="7" name="Group 7"/>
          <p:cNvGrpSpPr/>
          <p:nvPr/>
        </p:nvGrpSpPr>
        <p:grpSpPr>
          <a:xfrm>
            <a:off x="16418499" y="2060287"/>
            <a:ext cx="840801" cy="840798"/>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0248" t="-25000" r="-16905" b="-80731"/>
              </a:stretch>
            </a:blipFill>
          </p:spPr>
        </p:sp>
      </p:grpSp>
      <p:grpSp>
        <p:nvGrpSpPr>
          <p:cNvPr id="9" name="Group 9"/>
          <p:cNvGrpSpPr/>
          <p:nvPr/>
        </p:nvGrpSpPr>
        <p:grpSpPr>
          <a:xfrm>
            <a:off x="16418499" y="1028700"/>
            <a:ext cx="840801" cy="840798"/>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r="-24999"/>
              </a:stretch>
            </a:blipFill>
          </p:spPr>
        </p:sp>
      </p:grpSp>
      <p:grpSp>
        <p:nvGrpSpPr>
          <p:cNvPr id="11" name="Group 11"/>
          <p:cNvGrpSpPr/>
          <p:nvPr/>
        </p:nvGrpSpPr>
        <p:grpSpPr>
          <a:xfrm>
            <a:off x="10515278" y="2796425"/>
            <a:ext cx="2506383" cy="1451986"/>
            <a:chOff x="0" y="0"/>
            <a:chExt cx="1035847" cy="600082"/>
          </a:xfrm>
        </p:grpSpPr>
        <p:sp>
          <p:nvSpPr>
            <p:cNvPr id="12" name="Freeform 12"/>
            <p:cNvSpPr/>
            <p:nvPr/>
          </p:nvSpPr>
          <p:spPr>
            <a:xfrm>
              <a:off x="0" y="0"/>
              <a:ext cx="1035847" cy="600082"/>
            </a:xfrm>
            <a:custGeom>
              <a:avLst/>
              <a:gdLst/>
              <a:ahLst/>
              <a:cxnLst/>
              <a:rect l="l" t="t" r="r" b="b"/>
              <a:pathLst>
                <a:path w="1035847" h="600082">
                  <a:moveTo>
                    <a:pt x="61778" y="0"/>
                  </a:moveTo>
                  <a:lnTo>
                    <a:pt x="974070" y="0"/>
                  </a:lnTo>
                  <a:cubicBezTo>
                    <a:pt x="990454" y="0"/>
                    <a:pt x="1006167" y="6509"/>
                    <a:pt x="1017753" y="18094"/>
                  </a:cubicBezTo>
                  <a:cubicBezTo>
                    <a:pt x="1029338" y="29680"/>
                    <a:pt x="1035847" y="45393"/>
                    <a:pt x="1035847" y="61778"/>
                  </a:cubicBezTo>
                  <a:lnTo>
                    <a:pt x="1035847" y="538304"/>
                  </a:lnTo>
                  <a:cubicBezTo>
                    <a:pt x="1035847" y="554689"/>
                    <a:pt x="1029338" y="570402"/>
                    <a:pt x="1017753" y="581988"/>
                  </a:cubicBezTo>
                  <a:cubicBezTo>
                    <a:pt x="1006167" y="593573"/>
                    <a:pt x="990454" y="600082"/>
                    <a:pt x="974070" y="600082"/>
                  </a:cubicBezTo>
                  <a:lnTo>
                    <a:pt x="61778" y="600082"/>
                  </a:lnTo>
                  <a:cubicBezTo>
                    <a:pt x="27659" y="600082"/>
                    <a:pt x="0" y="572423"/>
                    <a:pt x="0" y="538304"/>
                  </a:cubicBezTo>
                  <a:lnTo>
                    <a:pt x="0" y="61778"/>
                  </a:lnTo>
                  <a:cubicBezTo>
                    <a:pt x="0" y="45393"/>
                    <a:pt x="6509" y="29680"/>
                    <a:pt x="18094" y="18094"/>
                  </a:cubicBezTo>
                  <a:cubicBezTo>
                    <a:pt x="29680" y="6509"/>
                    <a:pt x="45393" y="0"/>
                    <a:pt x="61778" y="0"/>
                  </a:cubicBezTo>
                  <a:close/>
                </a:path>
              </a:pathLst>
            </a:custGeom>
            <a:solidFill>
              <a:srgbClr val="CCCCCC"/>
            </a:solidFill>
          </p:spPr>
        </p:sp>
        <p:sp>
          <p:nvSpPr>
            <p:cNvPr id="13" name="TextBox 13"/>
            <p:cNvSpPr txBox="1"/>
            <p:nvPr/>
          </p:nvSpPr>
          <p:spPr>
            <a:xfrm>
              <a:off x="0" y="-28575"/>
              <a:ext cx="1035847" cy="628657"/>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Write a note here</a:t>
              </a:r>
            </a:p>
          </p:txBody>
        </p:sp>
      </p:grpSp>
      <p:grpSp>
        <p:nvGrpSpPr>
          <p:cNvPr id="14" name="Group 14"/>
          <p:cNvGrpSpPr/>
          <p:nvPr/>
        </p:nvGrpSpPr>
        <p:grpSpPr>
          <a:xfrm>
            <a:off x="5825503" y="3828011"/>
            <a:ext cx="2109563" cy="210956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DEB6"/>
            </a:solidFill>
          </p:spPr>
        </p:sp>
        <p:sp>
          <p:nvSpPr>
            <p:cNvPr id="16" name="TextBox 16"/>
            <p:cNvSpPr txBox="1"/>
            <p:nvPr/>
          </p:nvSpPr>
          <p:spPr>
            <a:xfrm>
              <a:off x="76200" y="47625"/>
              <a:ext cx="660400" cy="688975"/>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Write a</a:t>
              </a:r>
            </a:p>
            <a:p>
              <a:pPr algn="ctr">
                <a:lnSpc>
                  <a:spcPts val="2100"/>
                </a:lnSpc>
              </a:pPr>
              <a:r>
                <a:rPr lang="en-US" sz="1500">
                  <a:solidFill>
                    <a:srgbClr val="2A2A2A"/>
                  </a:solidFill>
                  <a:latin typeface="Open Sans"/>
                </a:rPr>
                <a:t>note here</a:t>
              </a:r>
            </a:p>
          </p:txBody>
        </p:sp>
      </p:grpSp>
      <p:grpSp>
        <p:nvGrpSpPr>
          <p:cNvPr id="17" name="Group 17"/>
          <p:cNvGrpSpPr/>
          <p:nvPr/>
        </p:nvGrpSpPr>
        <p:grpSpPr>
          <a:xfrm>
            <a:off x="11348069" y="2376026"/>
            <a:ext cx="840801" cy="840798"/>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r="-23035" b="-84553"/>
              </a:stretch>
            </a:blipFill>
          </p:spPr>
        </p:sp>
      </p:grpSp>
      <p:grpSp>
        <p:nvGrpSpPr>
          <p:cNvPr id="19" name="Group 19"/>
          <p:cNvGrpSpPr/>
          <p:nvPr/>
        </p:nvGrpSpPr>
        <p:grpSpPr>
          <a:xfrm>
            <a:off x="6459884" y="3407612"/>
            <a:ext cx="840801" cy="840798"/>
            <a:chOff x="0" y="0"/>
            <a:chExt cx="6350000" cy="6349975"/>
          </a:xfrm>
        </p:grpSpPr>
        <p:sp>
          <p:nvSpPr>
            <p:cNvPr id="20" name="Freeform 2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8236" t="-22585" r="-4830" b="-77015"/>
              </a:stretch>
            </a:blipFill>
          </p:spPr>
        </p:sp>
      </p:grpSp>
      <p:grpSp>
        <p:nvGrpSpPr>
          <p:cNvPr id="21" name="Group 21"/>
          <p:cNvGrpSpPr/>
          <p:nvPr/>
        </p:nvGrpSpPr>
        <p:grpSpPr>
          <a:xfrm>
            <a:off x="15466216" y="7434938"/>
            <a:ext cx="1793084" cy="1793084"/>
            <a:chOff x="0" y="0"/>
            <a:chExt cx="812800" cy="812800"/>
          </a:xfrm>
        </p:grpSpPr>
        <p:sp>
          <p:nvSpPr>
            <p:cNvPr id="22" name="Freeform 22"/>
            <p:cNvSpPr/>
            <p:nvPr/>
          </p:nvSpPr>
          <p:spPr>
            <a:xfrm>
              <a:off x="0" y="0"/>
              <a:ext cx="812800" cy="812800"/>
            </a:xfrm>
            <a:custGeom>
              <a:avLst/>
              <a:gdLst/>
              <a:ahLst/>
              <a:cxnLst/>
              <a:rect l="l" t="t" r="r" b="b"/>
              <a:pathLst>
                <a:path w="812800" h="812800">
                  <a:moveTo>
                    <a:pt x="86353" y="0"/>
                  </a:moveTo>
                  <a:lnTo>
                    <a:pt x="726447" y="0"/>
                  </a:lnTo>
                  <a:cubicBezTo>
                    <a:pt x="749349" y="0"/>
                    <a:pt x="771313" y="9098"/>
                    <a:pt x="787508" y="25292"/>
                  </a:cubicBezTo>
                  <a:cubicBezTo>
                    <a:pt x="803702" y="41487"/>
                    <a:pt x="812800" y="63451"/>
                    <a:pt x="812800" y="86353"/>
                  </a:cubicBezTo>
                  <a:lnTo>
                    <a:pt x="812800" y="726447"/>
                  </a:lnTo>
                  <a:cubicBezTo>
                    <a:pt x="812800" y="749349"/>
                    <a:pt x="803702" y="771313"/>
                    <a:pt x="787508" y="787508"/>
                  </a:cubicBezTo>
                  <a:cubicBezTo>
                    <a:pt x="771313" y="803702"/>
                    <a:pt x="749349" y="812800"/>
                    <a:pt x="726447" y="812800"/>
                  </a:cubicBezTo>
                  <a:lnTo>
                    <a:pt x="86353" y="812800"/>
                  </a:lnTo>
                  <a:cubicBezTo>
                    <a:pt x="63451" y="812800"/>
                    <a:pt x="41487" y="803702"/>
                    <a:pt x="25292" y="787508"/>
                  </a:cubicBezTo>
                  <a:cubicBezTo>
                    <a:pt x="9098" y="771313"/>
                    <a:pt x="0" y="749349"/>
                    <a:pt x="0" y="726447"/>
                  </a:cubicBezTo>
                  <a:lnTo>
                    <a:pt x="0" y="86353"/>
                  </a:lnTo>
                  <a:cubicBezTo>
                    <a:pt x="0" y="63451"/>
                    <a:pt x="9098" y="41487"/>
                    <a:pt x="25292" y="25292"/>
                  </a:cubicBezTo>
                  <a:cubicBezTo>
                    <a:pt x="41487" y="9098"/>
                    <a:pt x="63451" y="0"/>
                    <a:pt x="86353" y="0"/>
                  </a:cubicBezTo>
                  <a:close/>
                </a:path>
              </a:pathLst>
            </a:custGeom>
            <a:solidFill>
              <a:srgbClr val="CCCCCC"/>
            </a:solidFill>
          </p:spPr>
        </p:sp>
        <p:sp>
          <p:nvSpPr>
            <p:cNvPr id="23" name="TextBox 23"/>
            <p:cNvSpPr txBox="1"/>
            <p:nvPr/>
          </p:nvSpPr>
          <p:spPr>
            <a:xfrm>
              <a:off x="0" y="-19050"/>
              <a:ext cx="812800" cy="831850"/>
            </a:xfrm>
            <a:prstGeom prst="rect">
              <a:avLst/>
            </a:prstGeom>
          </p:spPr>
          <p:txBody>
            <a:bodyPr lIns="254000" tIns="254000" rIns="254000" bIns="254000" rtlCol="0" anchor="ctr"/>
            <a:lstStyle/>
            <a:p>
              <a:pPr algn="ctr">
                <a:lnSpc>
                  <a:spcPts val="1680"/>
                </a:lnSpc>
              </a:pPr>
              <a:r>
                <a:rPr lang="en-US" sz="1200">
                  <a:solidFill>
                    <a:srgbClr val="2A2A2A"/>
                  </a:solidFill>
                  <a:latin typeface="Open Sans"/>
                </a:rPr>
                <a:t>Copy a note, drag to the board, and write your ideas.</a:t>
              </a:r>
            </a:p>
          </p:txBody>
        </p:sp>
      </p:grpSp>
      <p:grpSp>
        <p:nvGrpSpPr>
          <p:cNvPr id="24" name="Group 24"/>
          <p:cNvGrpSpPr/>
          <p:nvPr/>
        </p:nvGrpSpPr>
        <p:grpSpPr>
          <a:xfrm>
            <a:off x="13366311" y="7434938"/>
            <a:ext cx="1793084" cy="179308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DEB6"/>
            </a:solidFill>
          </p:spPr>
        </p:sp>
        <p:sp>
          <p:nvSpPr>
            <p:cNvPr id="26" name="TextBox 26"/>
            <p:cNvSpPr txBox="1"/>
            <p:nvPr/>
          </p:nvSpPr>
          <p:spPr>
            <a:xfrm>
              <a:off x="76200" y="57150"/>
              <a:ext cx="660400" cy="679450"/>
            </a:xfrm>
            <a:prstGeom prst="rect">
              <a:avLst/>
            </a:prstGeom>
          </p:spPr>
          <p:txBody>
            <a:bodyPr lIns="190500" tIns="190500" rIns="190500" bIns="190500" rtlCol="0" anchor="ctr"/>
            <a:lstStyle/>
            <a:p>
              <a:pPr algn="ctr">
                <a:lnSpc>
                  <a:spcPts val="1680"/>
                </a:lnSpc>
              </a:pPr>
              <a:r>
                <a:rPr lang="en-US" sz="1200">
                  <a:solidFill>
                    <a:srgbClr val="2A2A2A"/>
                  </a:solidFill>
                  <a:latin typeface="Open Sans"/>
                </a:rPr>
                <a:t>Copy a note, drag to the board, and write your ideas.</a:t>
              </a:r>
            </a:p>
          </p:txBody>
        </p:sp>
      </p:grpSp>
      <p:grpSp>
        <p:nvGrpSpPr>
          <p:cNvPr id="27" name="Group 27"/>
          <p:cNvGrpSpPr/>
          <p:nvPr/>
        </p:nvGrpSpPr>
        <p:grpSpPr>
          <a:xfrm>
            <a:off x="1028700" y="6467279"/>
            <a:ext cx="3512751" cy="2791021"/>
            <a:chOff x="0" y="0"/>
            <a:chExt cx="2650070" cy="2105586"/>
          </a:xfrm>
        </p:grpSpPr>
        <p:sp>
          <p:nvSpPr>
            <p:cNvPr id="28" name="Freeform 28"/>
            <p:cNvSpPr/>
            <p:nvPr/>
          </p:nvSpPr>
          <p:spPr>
            <a:xfrm>
              <a:off x="0" y="0"/>
              <a:ext cx="2650070" cy="2105587"/>
            </a:xfrm>
            <a:custGeom>
              <a:avLst/>
              <a:gdLst/>
              <a:ahLst/>
              <a:cxnLst/>
              <a:rect l="l" t="t" r="r" b="b"/>
              <a:pathLst>
                <a:path w="2650070" h="2105587">
                  <a:moveTo>
                    <a:pt x="66118" y="0"/>
                  </a:moveTo>
                  <a:lnTo>
                    <a:pt x="2583952" y="0"/>
                  </a:lnTo>
                  <a:cubicBezTo>
                    <a:pt x="2620468" y="0"/>
                    <a:pt x="2650070" y="29602"/>
                    <a:pt x="2650070" y="66118"/>
                  </a:cubicBezTo>
                  <a:lnTo>
                    <a:pt x="2650070" y="2039468"/>
                  </a:lnTo>
                  <a:cubicBezTo>
                    <a:pt x="2650070" y="2057004"/>
                    <a:pt x="2643104" y="2073821"/>
                    <a:pt x="2630704" y="2086221"/>
                  </a:cubicBezTo>
                  <a:cubicBezTo>
                    <a:pt x="2618305" y="2098621"/>
                    <a:pt x="2601487" y="2105587"/>
                    <a:pt x="2583952" y="2105587"/>
                  </a:cubicBezTo>
                  <a:lnTo>
                    <a:pt x="66118" y="2105587"/>
                  </a:lnTo>
                  <a:cubicBezTo>
                    <a:pt x="48583" y="2105587"/>
                    <a:pt x="31765" y="2098621"/>
                    <a:pt x="19366" y="2086221"/>
                  </a:cubicBezTo>
                  <a:cubicBezTo>
                    <a:pt x="6966" y="2073821"/>
                    <a:pt x="0" y="2057004"/>
                    <a:pt x="0" y="2039468"/>
                  </a:cubicBezTo>
                  <a:lnTo>
                    <a:pt x="0" y="66118"/>
                  </a:lnTo>
                  <a:cubicBezTo>
                    <a:pt x="0" y="48583"/>
                    <a:pt x="6966" y="31765"/>
                    <a:pt x="19366" y="19366"/>
                  </a:cubicBezTo>
                  <a:cubicBezTo>
                    <a:pt x="31765" y="6966"/>
                    <a:pt x="48583" y="0"/>
                    <a:pt x="66118" y="0"/>
                  </a:cubicBezTo>
                  <a:close/>
                </a:path>
              </a:pathLst>
            </a:custGeom>
            <a:solidFill>
              <a:srgbClr val="EFEFEF"/>
            </a:solidFill>
            <a:ln cap="rnd">
              <a:noFill/>
              <a:prstDash val="sysDot"/>
              <a:round/>
            </a:ln>
          </p:spPr>
        </p:sp>
        <p:sp>
          <p:nvSpPr>
            <p:cNvPr id="29" name="TextBox 29"/>
            <p:cNvSpPr txBox="1"/>
            <p:nvPr/>
          </p:nvSpPr>
          <p:spPr>
            <a:xfrm>
              <a:off x="0" y="-28575"/>
              <a:ext cx="2650070" cy="2134161"/>
            </a:xfrm>
            <a:prstGeom prst="rect">
              <a:avLst/>
            </a:prstGeom>
          </p:spPr>
          <p:txBody>
            <a:bodyPr lIns="190500" tIns="190500" rIns="190500" bIns="190500" rtlCol="0" anchor="ctr"/>
            <a:lstStyle/>
            <a:p>
              <a:pPr>
                <a:lnSpc>
                  <a:spcPts val="1960"/>
                </a:lnSpc>
              </a:pPr>
              <a:r>
                <a:rPr lang="en-US" sz="1400">
                  <a:solidFill>
                    <a:srgbClr val="2A2A2A"/>
                  </a:solidFill>
                  <a:latin typeface="Open Sans Bold"/>
                </a:rPr>
                <a:t>Tip: </a:t>
              </a:r>
              <a:r>
                <a:rPr lang="en-US" sz="1400">
                  <a:solidFill>
                    <a:srgbClr val="2A2A2A"/>
                  </a:solidFill>
                  <a:latin typeface="Open Sans"/>
                </a:rPr>
                <a:t>Collaboration makes teamwork easier! Click "Share" and invite your teammates to fill this up. Use this page for bulletins, brainstorms, and other fun team ideas. </a:t>
              </a:r>
            </a:p>
            <a:p>
              <a:pPr>
                <a:lnSpc>
                  <a:spcPts val="1960"/>
                </a:lnSpc>
              </a:pPr>
              <a:endParaRPr lang="en-US" sz="1400">
                <a:solidFill>
                  <a:srgbClr val="2A2A2A"/>
                </a:solidFill>
                <a:latin typeface="Open Sans"/>
              </a:endParaRPr>
            </a:p>
            <a:p>
              <a:pPr>
                <a:lnSpc>
                  <a:spcPts val="1960"/>
                </a:lnSpc>
              </a:pPr>
              <a:r>
                <a:rPr lang="en-US" sz="1400">
                  <a:solidFill>
                    <a:srgbClr val="2A2A2A"/>
                  </a:solidFill>
                  <a:latin typeface="Open Sans Bold"/>
                </a:rPr>
                <a:t>Right-click</a:t>
              </a:r>
              <a:r>
                <a:rPr lang="en-US" sz="1400">
                  <a:solidFill>
                    <a:srgbClr val="2A2A2A"/>
                  </a:solidFill>
                  <a:latin typeface="Open Sans"/>
                </a:rPr>
                <a:t> on the </a:t>
              </a:r>
              <a:r>
                <a:rPr lang="en-US" sz="1400">
                  <a:solidFill>
                    <a:srgbClr val="2A2A2A"/>
                  </a:solidFill>
                  <a:latin typeface="Open Sans Bold"/>
                </a:rPr>
                <a:t>background</a:t>
              </a:r>
              <a:r>
                <a:rPr lang="en-US" sz="1400">
                  <a:solidFill>
                    <a:srgbClr val="2A2A2A"/>
                  </a:solidFill>
                  <a:latin typeface="Open Sans"/>
                </a:rPr>
                <a:t> of the slide, or on the </a:t>
              </a:r>
              <a:r>
                <a:rPr lang="en-US" sz="1400">
                  <a:solidFill>
                    <a:srgbClr val="2A2A2A"/>
                  </a:solidFill>
                  <a:latin typeface="Open Sans Bold"/>
                </a:rPr>
                <a:t>thumbnail</a:t>
              </a:r>
              <a:r>
                <a:rPr lang="en-US" sz="1400">
                  <a:solidFill>
                    <a:srgbClr val="2A2A2A"/>
                  </a:solidFill>
                  <a:latin typeface="Open Sans"/>
                </a:rPr>
                <a:t> below, for the option to </a:t>
              </a:r>
              <a:r>
                <a:rPr lang="en-US" sz="1400">
                  <a:solidFill>
                    <a:srgbClr val="2A2A2A"/>
                  </a:solidFill>
                  <a:latin typeface="Open Sans Bold"/>
                </a:rPr>
                <a:t>expand</a:t>
              </a:r>
              <a:r>
                <a:rPr lang="en-US" sz="1400">
                  <a:solidFill>
                    <a:srgbClr val="2A2A2A"/>
                  </a:solidFill>
                  <a:latin typeface="Open Sans"/>
                </a:rPr>
                <a:t> this page into a </a:t>
              </a:r>
              <a:r>
                <a:rPr lang="en-US" sz="1400">
                  <a:solidFill>
                    <a:srgbClr val="2A2A2A"/>
                  </a:solidFill>
                  <a:latin typeface="Open Sans Bold"/>
                </a:rPr>
                <a:t>whiteboard</a:t>
              </a:r>
              <a:r>
                <a:rPr lang="en-US" sz="1400">
                  <a:solidFill>
                    <a:srgbClr val="2A2A2A"/>
                  </a:solidFill>
                  <a:latin typeface="Open Sans"/>
                </a:rPr>
                <a:t> for more space!</a:t>
              </a:r>
            </a:p>
          </p:txBody>
        </p:sp>
      </p:grpSp>
      <p:sp>
        <p:nvSpPr>
          <p:cNvPr id="30" name="TextBox 30"/>
          <p:cNvSpPr txBox="1"/>
          <p:nvPr/>
        </p:nvSpPr>
        <p:spPr>
          <a:xfrm>
            <a:off x="1028700" y="1028700"/>
            <a:ext cx="14130695" cy="1057275"/>
          </a:xfrm>
          <a:prstGeom prst="rect">
            <a:avLst/>
          </a:prstGeom>
        </p:spPr>
        <p:txBody>
          <a:bodyPr lIns="0" tIns="0" rIns="0" bIns="0" rtlCol="0" anchor="t">
            <a:spAutoFit/>
          </a:bodyPr>
          <a:lstStyle/>
          <a:p>
            <a:pPr marL="0" lvl="0" indent="0" algn="l">
              <a:lnSpc>
                <a:spcPts val="8399"/>
              </a:lnSpc>
              <a:spcBef>
                <a:spcPct val="0"/>
              </a:spcBef>
            </a:pPr>
            <a:r>
              <a:rPr lang="en-US" sz="6999" u="none">
                <a:solidFill>
                  <a:srgbClr val="2A2A2A"/>
                </a:solidFill>
                <a:latin typeface="Open Sans"/>
              </a:rPr>
              <a:t>Whiteboard Page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02923" y="4519276"/>
            <a:ext cx="3752844" cy="1543050"/>
            <a:chOff x="0" y="0"/>
            <a:chExt cx="988403" cy="406400"/>
          </a:xfrm>
        </p:grpSpPr>
        <p:sp>
          <p:nvSpPr>
            <p:cNvPr id="3" name="Freeform 3"/>
            <p:cNvSpPr/>
            <p:nvPr/>
          </p:nvSpPr>
          <p:spPr>
            <a:xfrm>
              <a:off x="0" y="0"/>
              <a:ext cx="988403" cy="406400"/>
            </a:xfrm>
            <a:custGeom>
              <a:avLst/>
              <a:gdLst/>
              <a:ahLst/>
              <a:cxnLst/>
              <a:rect l="l" t="t" r="r" b="b"/>
              <a:pathLst>
                <a:path w="988403" h="406400">
                  <a:moveTo>
                    <a:pt x="51574" y="0"/>
                  </a:moveTo>
                  <a:lnTo>
                    <a:pt x="936830" y="0"/>
                  </a:lnTo>
                  <a:cubicBezTo>
                    <a:pt x="950508" y="0"/>
                    <a:pt x="963626" y="5434"/>
                    <a:pt x="973298" y="15106"/>
                  </a:cubicBezTo>
                  <a:cubicBezTo>
                    <a:pt x="982970" y="24778"/>
                    <a:pt x="988403" y="37896"/>
                    <a:pt x="988403" y="51574"/>
                  </a:cubicBezTo>
                  <a:lnTo>
                    <a:pt x="988403" y="354826"/>
                  </a:lnTo>
                  <a:cubicBezTo>
                    <a:pt x="988403" y="383310"/>
                    <a:pt x="965313" y="406400"/>
                    <a:pt x="936830" y="406400"/>
                  </a:cubicBezTo>
                  <a:lnTo>
                    <a:pt x="51574" y="406400"/>
                  </a:lnTo>
                  <a:cubicBezTo>
                    <a:pt x="23090" y="406400"/>
                    <a:pt x="0" y="383310"/>
                    <a:pt x="0" y="354826"/>
                  </a:cubicBezTo>
                  <a:lnTo>
                    <a:pt x="0" y="51574"/>
                  </a:lnTo>
                  <a:cubicBezTo>
                    <a:pt x="0" y="23090"/>
                    <a:pt x="23090" y="0"/>
                    <a:pt x="51574" y="0"/>
                  </a:cubicBezTo>
                  <a:close/>
                </a:path>
              </a:pathLst>
            </a:custGeom>
            <a:solidFill>
              <a:srgbClr val="399D4E"/>
            </a:solidFill>
          </p:spPr>
        </p:sp>
        <p:sp>
          <p:nvSpPr>
            <p:cNvPr id="4" name="TextBox 4"/>
            <p:cNvSpPr txBox="1"/>
            <p:nvPr/>
          </p:nvSpPr>
          <p:spPr>
            <a:xfrm>
              <a:off x="0" y="-47625"/>
              <a:ext cx="988403" cy="454025"/>
            </a:xfrm>
            <a:prstGeom prst="rect">
              <a:avLst/>
            </a:prstGeom>
          </p:spPr>
          <p:txBody>
            <a:bodyPr lIns="254000" tIns="254000" rIns="254000" bIns="254000" rtlCol="0" anchor="ctr"/>
            <a:lstStyle/>
            <a:p>
              <a:pPr algn="ctr">
                <a:lnSpc>
                  <a:spcPts val="3499"/>
                </a:lnSpc>
              </a:pPr>
              <a:r>
                <a:rPr lang="en-US" sz="2499">
                  <a:solidFill>
                    <a:srgbClr val="2A2A2A"/>
                  </a:solidFill>
                  <a:latin typeface="Open Sans"/>
                </a:rPr>
                <a:t>Add a main topic</a:t>
              </a:r>
            </a:p>
          </p:txBody>
        </p:sp>
      </p:grpSp>
      <p:sp>
        <p:nvSpPr>
          <p:cNvPr id="5" name="AutoShape 5"/>
          <p:cNvSpPr/>
          <p:nvPr/>
        </p:nvSpPr>
        <p:spPr>
          <a:xfrm>
            <a:off x="14555761" y="5289197"/>
            <a:ext cx="542556" cy="28575"/>
          </a:xfrm>
          <a:prstGeom prst="line">
            <a:avLst/>
          </a:prstGeom>
          <a:ln w="28575" cap="flat">
            <a:solidFill>
              <a:srgbClr val="2A2A2A"/>
            </a:solidFill>
            <a:prstDash val="solid"/>
            <a:headEnd type="none" w="sm" len="sm"/>
            <a:tailEnd type="arrow" w="med" len="sm"/>
          </a:ln>
        </p:spPr>
      </p:sp>
      <p:sp>
        <p:nvSpPr>
          <p:cNvPr id="6" name="AutoShape 6"/>
          <p:cNvSpPr/>
          <p:nvPr/>
        </p:nvSpPr>
        <p:spPr>
          <a:xfrm>
            <a:off x="12386178" y="4228763"/>
            <a:ext cx="552522" cy="28575"/>
          </a:xfrm>
          <a:prstGeom prst="line">
            <a:avLst/>
          </a:prstGeom>
          <a:ln w="28575" cap="flat">
            <a:solidFill>
              <a:srgbClr val="2A2A2A"/>
            </a:solidFill>
            <a:prstDash val="solid"/>
            <a:headEnd type="none" w="sm" len="sm"/>
            <a:tailEnd type="arrow" w="med" len="sm"/>
          </a:ln>
        </p:spPr>
      </p:sp>
      <p:sp>
        <p:nvSpPr>
          <p:cNvPr id="7" name="AutoShape 7"/>
          <p:cNvSpPr/>
          <p:nvPr/>
        </p:nvSpPr>
        <p:spPr>
          <a:xfrm>
            <a:off x="12400780" y="6326603"/>
            <a:ext cx="557129" cy="28575"/>
          </a:xfrm>
          <a:prstGeom prst="line">
            <a:avLst/>
          </a:prstGeom>
          <a:ln w="28575" cap="flat">
            <a:solidFill>
              <a:srgbClr val="2A2A2A"/>
            </a:solidFill>
            <a:prstDash val="solid"/>
            <a:headEnd type="none" w="sm" len="sm"/>
            <a:tailEnd type="arrow" w="med" len="sm"/>
          </a:ln>
        </p:spPr>
      </p:sp>
      <p:sp>
        <p:nvSpPr>
          <p:cNvPr id="8" name="AutoShape 8"/>
          <p:cNvSpPr/>
          <p:nvPr/>
        </p:nvSpPr>
        <p:spPr>
          <a:xfrm>
            <a:off x="10093045" y="5269370"/>
            <a:ext cx="709950" cy="28575"/>
          </a:xfrm>
          <a:prstGeom prst="line">
            <a:avLst/>
          </a:prstGeom>
          <a:ln w="28575" cap="flat">
            <a:solidFill>
              <a:srgbClr val="2A2A2A"/>
            </a:solidFill>
            <a:prstDash val="solid"/>
            <a:headEnd type="none" w="sm" len="sm"/>
            <a:tailEnd type="arrow" w="med" len="sm"/>
          </a:ln>
        </p:spPr>
      </p:sp>
      <p:grpSp>
        <p:nvGrpSpPr>
          <p:cNvPr id="9" name="Group 9"/>
          <p:cNvGrpSpPr/>
          <p:nvPr/>
        </p:nvGrpSpPr>
        <p:grpSpPr>
          <a:xfrm>
            <a:off x="7597566" y="4809790"/>
            <a:ext cx="2495550" cy="933450"/>
            <a:chOff x="0" y="0"/>
            <a:chExt cx="657264" cy="245847"/>
          </a:xfrm>
        </p:grpSpPr>
        <p:sp>
          <p:nvSpPr>
            <p:cNvPr id="10" name="Freeform 10"/>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ABDEB6"/>
            </a:solidFill>
          </p:spPr>
        </p:sp>
        <p:sp>
          <p:nvSpPr>
            <p:cNvPr id="11" name="TextBox 11"/>
            <p:cNvSpPr txBox="1"/>
            <p:nvPr/>
          </p:nvSpPr>
          <p:spPr>
            <a:xfrm>
              <a:off x="0" y="-28575"/>
              <a:ext cx="657264" cy="274422"/>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a related idea</a:t>
              </a:r>
            </a:p>
          </p:txBody>
        </p:sp>
      </p:grpSp>
      <p:grpSp>
        <p:nvGrpSpPr>
          <p:cNvPr id="12" name="Group 12"/>
          <p:cNvGrpSpPr/>
          <p:nvPr/>
        </p:nvGrpSpPr>
        <p:grpSpPr>
          <a:xfrm>
            <a:off x="11431569" y="3033376"/>
            <a:ext cx="2495550" cy="933450"/>
            <a:chOff x="0" y="0"/>
            <a:chExt cx="657264" cy="245847"/>
          </a:xfrm>
        </p:grpSpPr>
        <p:sp>
          <p:nvSpPr>
            <p:cNvPr id="13" name="Freeform 13"/>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ABDEB6"/>
            </a:solidFill>
          </p:spPr>
        </p:sp>
        <p:sp>
          <p:nvSpPr>
            <p:cNvPr id="14" name="TextBox 14"/>
            <p:cNvSpPr txBox="1"/>
            <p:nvPr/>
          </p:nvSpPr>
          <p:spPr>
            <a:xfrm>
              <a:off x="0" y="-28575"/>
              <a:ext cx="657264" cy="274422"/>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a related idea</a:t>
              </a:r>
            </a:p>
          </p:txBody>
        </p:sp>
      </p:grpSp>
      <p:grpSp>
        <p:nvGrpSpPr>
          <p:cNvPr id="15" name="Group 15"/>
          <p:cNvGrpSpPr/>
          <p:nvPr/>
        </p:nvGrpSpPr>
        <p:grpSpPr>
          <a:xfrm>
            <a:off x="11431569" y="6619455"/>
            <a:ext cx="2495550" cy="933450"/>
            <a:chOff x="0" y="0"/>
            <a:chExt cx="657264" cy="245847"/>
          </a:xfrm>
        </p:grpSpPr>
        <p:sp>
          <p:nvSpPr>
            <p:cNvPr id="16" name="Freeform 16"/>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ABDEB6"/>
            </a:solidFill>
          </p:spPr>
        </p:sp>
        <p:sp>
          <p:nvSpPr>
            <p:cNvPr id="17" name="TextBox 17"/>
            <p:cNvSpPr txBox="1"/>
            <p:nvPr/>
          </p:nvSpPr>
          <p:spPr>
            <a:xfrm>
              <a:off x="0" y="-28575"/>
              <a:ext cx="657264" cy="274422"/>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a related idea</a:t>
              </a:r>
            </a:p>
          </p:txBody>
        </p:sp>
      </p:grpSp>
      <p:grpSp>
        <p:nvGrpSpPr>
          <p:cNvPr id="18" name="Group 18"/>
          <p:cNvGrpSpPr/>
          <p:nvPr/>
        </p:nvGrpSpPr>
        <p:grpSpPr>
          <a:xfrm>
            <a:off x="15098313" y="4838361"/>
            <a:ext cx="2495550" cy="933450"/>
            <a:chOff x="0" y="0"/>
            <a:chExt cx="657264" cy="245847"/>
          </a:xfrm>
        </p:grpSpPr>
        <p:sp>
          <p:nvSpPr>
            <p:cNvPr id="19" name="Freeform 19"/>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ABDEB6"/>
            </a:solidFill>
          </p:spPr>
        </p:sp>
        <p:sp>
          <p:nvSpPr>
            <p:cNvPr id="20" name="TextBox 20"/>
            <p:cNvSpPr txBox="1"/>
            <p:nvPr/>
          </p:nvSpPr>
          <p:spPr>
            <a:xfrm>
              <a:off x="0" y="-28575"/>
              <a:ext cx="657264" cy="274422"/>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a related idea</a:t>
              </a:r>
            </a:p>
          </p:txBody>
        </p:sp>
      </p:grpSp>
      <p:grpSp>
        <p:nvGrpSpPr>
          <p:cNvPr id="21" name="Group 21"/>
          <p:cNvGrpSpPr/>
          <p:nvPr/>
        </p:nvGrpSpPr>
        <p:grpSpPr>
          <a:xfrm>
            <a:off x="11431569" y="1188251"/>
            <a:ext cx="2495550" cy="933450"/>
            <a:chOff x="0" y="0"/>
            <a:chExt cx="657264" cy="245847"/>
          </a:xfrm>
        </p:grpSpPr>
        <p:sp>
          <p:nvSpPr>
            <p:cNvPr id="22" name="Freeform 22"/>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FEFEF"/>
            </a:solidFill>
          </p:spPr>
        </p:sp>
        <p:sp>
          <p:nvSpPr>
            <p:cNvPr id="23" name="TextBox 23"/>
            <p:cNvSpPr txBox="1"/>
            <p:nvPr/>
          </p:nvSpPr>
          <p:spPr>
            <a:xfrm>
              <a:off x="0" y="-28575"/>
              <a:ext cx="657264" cy="274422"/>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more sub-ideas</a:t>
              </a:r>
            </a:p>
          </p:txBody>
        </p:sp>
      </p:grpSp>
      <p:sp>
        <p:nvSpPr>
          <p:cNvPr id="24" name="AutoShape 24"/>
          <p:cNvSpPr/>
          <p:nvPr/>
        </p:nvSpPr>
        <p:spPr>
          <a:xfrm>
            <a:off x="12194947" y="2563251"/>
            <a:ext cx="911786" cy="28575"/>
          </a:xfrm>
          <a:prstGeom prst="line">
            <a:avLst/>
          </a:prstGeom>
          <a:ln w="28575" cap="flat">
            <a:solidFill>
              <a:srgbClr val="2A2A2A"/>
            </a:solidFill>
            <a:prstDash val="solid"/>
            <a:headEnd type="none" w="sm" len="sm"/>
            <a:tailEnd type="arrow" w="med" len="sm"/>
          </a:ln>
        </p:spPr>
      </p:sp>
      <p:grpSp>
        <p:nvGrpSpPr>
          <p:cNvPr id="25" name="Group 25"/>
          <p:cNvGrpSpPr/>
          <p:nvPr/>
        </p:nvGrpSpPr>
        <p:grpSpPr>
          <a:xfrm>
            <a:off x="15098397" y="3033010"/>
            <a:ext cx="2495550" cy="933450"/>
            <a:chOff x="0" y="0"/>
            <a:chExt cx="657264" cy="245847"/>
          </a:xfrm>
        </p:grpSpPr>
        <p:sp>
          <p:nvSpPr>
            <p:cNvPr id="26" name="Freeform 26"/>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FEFEF"/>
            </a:solidFill>
          </p:spPr>
        </p:sp>
        <p:sp>
          <p:nvSpPr>
            <p:cNvPr id="27" name="TextBox 27"/>
            <p:cNvSpPr txBox="1"/>
            <p:nvPr/>
          </p:nvSpPr>
          <p:spPr>
            <a:xfrm>
              <a:off x="0" y="-28575"/>
              <a:ext cx="657264" cy="274422"/>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more sub-ideas</a:t>
              </a:r>
            </a:p>
          </p:txBody>
        </p:sp>
      </p:grpSp>
      <p:sp>
        <p:nvSpPr>
          <p:cNvPr id="28" name="AutoShape 28"/>
          <p:cNvSpPr/>
          <p:nvPr/>
        </p:nvSpPr>
        <p:spPr>
          <a:xfrm>
            <a:off x="13905758" y="3485537"/>
            <a:ext cx="1192640" cy="28575"/>
          </a:xfrm>
          <a:prstGeom prst="line">
            <a:avLst/>
          </a:prstGeom>
          <a:ln w="28575" cap="flat">
            <a:solidFill>
              <a:srgbClr val="2A2A2A"/>
            </a:solidFill>
            <a:prstDash val="solid"/>
            <a:headEnd type="none" w="sm" len="sm"/>
            <a:tailEnd type="arrow" w="med" len="sm"/>
          </a:ln>
        </p:spPr>
      </p:sp>
      <p:sp>
        <p:nvSpPr>
          <p:cNvPr id="29" name="AutoShape 29"/>
          <p:cNvSpPr/>
          <p:nvPr/>
        </p:nvSpPr>
        <p:spPr>
          <a:xfrm>
            <a:off x="13869730" y="1823848"/>
            <a:ext cx="1564717" cy="28575"/>
          </a:xfrm>
          <a:prstGeom prst="line">
            <a:avLst/>
          </a:prstGeom>
          <a:ln w="28575" cap="flat">
            <a:solidFill>
              <a:srgbClr val="2A2A2A"/>
            </a:solidFill>
            <a:prstDash val="solid"/>
            <a:headEnd type="none" w="sm" len="sm"/>
            <a:tailEnd type="arrow" w="med" len="sm"/>
          </a:ln>
        </p:spPr>
      </p:sp>
      <p:sp>
        <p:nvSpPr>
          <p:cNvPr id="30" name="AutoShape 30"/>
          <p:cNvSpPr/>
          <p:nvPr/>
        </p:nvSpPr>
        <p:spPr>
          <a:xfrm>
            <a:off x="13846361" y="1374871"/>
            <a:ext cx="1611455" cy="28575"/>
          </a:xfrm>
          <a:prstGeom prst="line">
            <a:avLst/>
          </a:prstGeom>
          <a:ln w="28575" cap="flat">
            <a:solidFill>
              <a:srgbClr val="2A2A2A"/>
            </a:solidFill>
            <a:prstDash val="solid"/>
            <a:headEnd type="none" w="sm" len="sm"/>
            <a:tailEnd type="arrow" w="med" len="sm"/>
          </a:ln>
        </p:spPr>
      </p:sp>
      <p:grpSp>
        <p:nvGrpSpPr>
          <p:cNvPr id="31" name="Group 31"/>
          <p:cNvGrpSpPr/>
          <p:nvPr/>
        </p:nvGrpSpPr>
        <p:grpSpPr>
          <a:xfrm>
            <a:off x="15412705" y="1773459"/>
            <a:ext cx="1866900" cy="945226"/>
            <a:chOff x="0" y="0"/>
            <a:chExt cx="491694" cy="248948"/>
          </a:xfrm>
        </p:grpSpPr>
        <p:sp>
          <p:nvSpPr>
            <p:cNvPr id="32" name="Freeform 32"/>
            <p:cNvSpPr/>
            <p:nvPr/>
          </p:nvSpPr>
          <p:spPr>
            <a:xfrm>
              <a:off x="0" y="0"/>
              <a:ext cx="491694" cy="248948"/>
            </a:xfrm>
            <a:custGeom>
              <a:avLst/>
              <a:gdLst/>
              <a:ahLst/>
              <a:cxnLst/>
              <a:rect l="l" t="t" r="r" b="b"/>
              <a:pathLst>
                <a:path w="491694" h="248948">
                  <a:moveTo>
                    <a:pt x="0" y="0"/>
                  </a:moveTo>
                  <a:lnTo>
                    <a:pt x="491694" y="0"/>
                  </a:lnTo>
                  <a:lnTo>
                    <a:pt x="491694" y="248948"/>
                  </a:lnTo>
                  <a:lnTo>
                    <a:pt x="0" y="248948"/>
                  </a:lnTo>
                  <a:close/>
                </a:path>
              </a:pathLst>
            </a:custGeom>
            <a:solidFill>
              <a:srgbClr val="A1EFB2"/>
            </a:solidFill>
          </p:spPr>
        </p:sp>
        <p:sp>
          <p:nvSpPr>
            <p:cNvPr id="33" name="TextBox 33"/>
            <p:cNvSpPr txBox="1"/>
            <p:nvPr/>
          </p:nvSpPr>
          <p:spPr>
            <a:xfrm>
              <a:off x="0" y="-28575"/>
              <a:ext cx="491694" cy="277523"/>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even more sub-ideas</a:t>
              </a:r>
            </a:p>
          </p:txBody>
        </p:sp>
      </p:grpSp>
      <p:grpSp>
        <p:nvGrpSpPr>
          <p:cNvPr id="34" name="Group 34"/>
          <p:cNvGrpSpPr/>
          <p:nvPr/>
        </p:nvGrpSpPr>
        <p:grpSpPr>
          <a:xfrm>
            <a:off x="15412705" y="650727"/>
            <a:ext cx="1866900" cy="945226"/>
            <a:chOff x="0" y="0"/>
            <a:chExt cx="491694" cy="248948"/>
          </a:xfrm>
        </p:grpSpPr>
        <p:sp>
          <p:nvSpPr>
            <p:cNvPr id="35" name="Freeform 35"/>
            <p:cNvSpPr/>
            <p:nvPr/>
          </p:nvSpPr>
          <p:spPr>
            <a:xfrm>
              <a:off x="0" y="0"/>
              <a:ext cx="491694" cy="248948"/>
            </a:xfrm>
            <a:custGeom>
              <a:avLst/>
              <a:gdLst/>
              <a:ahLst/>
              <a:cxnLst/>
              <a:rect l="l" t="t" r="r" b="b"/>
              <a:pathLst>
                <a:path w="491694" h="248948">
                  <a:moveTo>
                    <a:pt x="0" y="0"/>
                  </a:moveTo>
                  <a:lnTo>
                    <a:pt x="491694" y="0"/>
                  </a:lnTo>
                  <a:lnTo>
                    <a:pt x="491694" y="248948"/>
                  </a:lnTo>
                  <a:lnTo>
                    <a:pt x="0" y="248948"/>
                  </a:lnTo>
                  <a:close/>
                </a:path>
              </a:pathLst>
            </a:custGeom>
            <a:solidFill>
              <a:srgbClr val="A1EFB2"/>
            </a:solidFill>
          </p:spPr>
        </p:sp>
        <p:sp>
          <p:nvSpPr>
            <p:cNvPr id="36" name="TextBox 36"/>
            <p:cNvSpPr txBox="1"/>
            <p:nvPr/>
          </p:nvSpPr>
          <p:spPr>
            <a:xfrm>
              <a:off x="0" y="-28575"/>
              <a:ext cx="491694" cy="277523"/>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even more sub-ideas</a:t>
              </a:r>
            </a:p>
          </p:txBody>
        </p:sp>
      </p:grpSp>
      <p:grpSp>
        <p:nvGrpSpPr>
          <p:cNvPr id="37" name="Group 37"/>
          <p:cNvGrpSpPr/>
          <p:nvPr/>
        </p:nvGrpSpPr>
        <p:grpSpPr>
          <a:xfrm>
            <a:off x="15098399" y="6619497"/>
            <a:ext cx="2495550" cy="933450"/>
            <a:chOff x="0" y="0"/>
            <a:chExt cx="657264" cy="245847"/>
          </a:xfrm>
        </p:grpSpPr>
        <p:sp>
          <p:nvSpPr>
            <p:cNvPr id="38" name="Freeform 38"/>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FEFEF"/>
            </a:solidFill>
          </p:spPr>
        </p:sp>
        <p:sp>
          <p:nvSpPr>
            <p:cNvPr id="39" name="TextBox 39"/>
            <p:cNvSpPr txBox="1"/>
            <p:nvPr/>
          </p:nvSpPr>
          <p:spPr>
            <a:xfrm>
              <a:off x="0" y="-28575"/>
              <a:ext cx="657264" cy="274422"/>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more sub-ideas</a:t>
              </a:r>
            </a:p>
          </p:txBody>
        </p:sp>
      </p:grpSp>
      <p:sp>
        <p:nvSpPr>
          <p:cNvPr id="40" name="AutoShape 40"/>
          <p:cNvSpPr/>
          <p:nvPr/>
        </p:nvSpPr>
        <p:spPr>
          <a:xfrm>
            <a:off x="13927119" y="7071903"/>
            <a:ext cx="1171280" cy="28575"/>
          </a:xfrm>
          <a:prstGeom prst="line">
            <a:avLst/>
          </a:prstGeom>
          <a:ln w="28575" cap="flat">
            <a:solidFill>
              <a:srgbClr val="2A2A2A"/>
            </a:solidFill>
            <a:prstDash val="solid"/>
            <a:headEnd type="none" w="sm" len="sm"/>
            <a:tailEnd type="arrow" w="med" len="sm"/>
          </a:ln>
        </p:spPr>
      </p:sp>
      <p:grpSp>
        <p:nvGrpSpPr>
          <p:cNvPr id="41" name="Group 41"/>
          <p:cNvGrpSpPr/>
          <p:nvPr/>
        </p:nvGrpSpPr>
        <p:grpSpPr>
          <a:xfrm>
            <a:off x="11431569" y="8157919"/>
            <a:ext cx="2495550" cy="933450"/>
            <a:chOff x="0" y="0"/>
            <a:chExt cx="657264" cy="245847"/>
          </a:xfrm>
        </p:grpSpPr>
        <p:sp>
          <p:nvSpPr>
            <p:cNvPr id="42" name="Freeform 42"/>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FEFEF"/>
            </a:solidFill>
          </p:spPr>
        </p:sp>
        <p:sp>
          <p:nvSpPr>
            <p:cNvPr id="43" name="TextBox 43"/>
            <p:cNvSpPr txBox="1"/>
            <p:nvPr/>
          </p:nvSpPr>
          <p:spPr>
            <a:xfrm>
              <a:off x="0" y="-28575"/>
              <a:ext cx="657264" cy="274422"/>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more sub-ideas</a:t>
              </a:r>
            </a:p>
          </p:txBody>
        </p:sp>
      </p:grpSp>
      <p:sp>
        <p:nvSpPr>
          <p:cNvPr id="44" name="AutoShape 44"/>
          <p:cNvSpPr/>
          <p:nvPr/>
        </p:nvSpPr>
        <p:spPr>
          <a:xfrm>
            <a:off x="12380784" y="7841124"/>
            <a:ext cx="605066" cy="28575"/>
          </a:xfrm>
          <a:prstGeom prst="line">
            <a:avLst/>
          </a:prstGeom>
          <a:ln w="28575" cap="flat">
            <a:solidFill>
              <a:srgbClr val="2A2A2A"/>
            </a:solidFill>
            <a:prstDash val="solid"/>
            <a:headEnd type="none" w="sm" len="sm"/>
            <a:tailEnd type="arrow" w="med" len="sm"/>
          </a:ln>
        </p:spPr>
      </p:sp>
      <p:sp>
        <p:nvSpPr>
          <p:cNvPr id="45" name="AutoShape 45"/>
          <p:cNvSpPr/>
          <p:nvPr/>
        </p:nvSpPr>
        <p:spPr>
          <a:xfrm>
            <a:off x="9753716" y="8418390"/>
            <a:ext cx="1707659" cy="28575"/>
          </a:xfrm>
          <a:prstGeom prst="line">
            <a:avLst/>
          </a:prstGeom>
          <a:ln w="28575" cap="flat">
            <a:solidFill>
              <a:srgbClr val="2A2A2A"/>
            </a:solidFill>
            <a:prstDash val="solid"/>
            <a:headEnd type="none" w="sm" len="sm"/>
            <a:tailEnd type="arrow" w="med" len="sm"/>
          </a:ln>
        </p:spPr>
      </p:sp>
      <p:sp>
        <p:nvSpPr>
          <p:cNvPr id="46" name="AutoShape 46"/>
          <p:cNvSpPr/>
          <p:nvPr/>
        </p:nvSpPr>
        <p:spPr>
          <a:xfrm>
            <a:off x="9757850" y="8783008"/>
            <a:ext cx="1699391" cy="28575"/>
          </a:xfrm>
          <a:prstGeom prst="line">
            <a:avLst/>
          </a:prstGeom>
          <a:ln w="28575" cap="flat">
            <a:solidFill>
              <a:srgbClr val="2A2A2A"/>
            </a:solidFill>
            <a:prstDash val="solid"/>
            <a:headEnd type="none" w="sm" len="sm"/>
            <a:tailEnd type="arrow" w="med" len="sm"/>
          </a:ln>
        </p:spPr>
      </p:sp>
      <p:grpSp>
        <p:nvGrpSpPr>
          <p:cNvPr id="47" name="Group 47"/>
          <p:cNvGrpSpPr/>
          <p:nvPr/>
        </p:nvGrpSpPr>
        <p:grpSpPr>
          <a:xfrm>
            <a:off x="7908675" y="7552717"/>
            <a:ext cx="1866900" cy="945226"/>
            <a:chOff x="0" y="0"/>
            <a:chExt cx="491694" cy="248948"/>
          </a:xfrm>
        </p:grpSpPr>
        <p:sp>
          <p:nvSpPr>
            <p:cNvPr id="48" name="Freeform 48"/>
            <p:cNvSpPr/>
            <p:nvPr/>
          </p:nvSpPr>
          <p:spPr>
            <a:xfrm>
              <a:off x="0" y="0"/>
              <a:ext cx="491694" cy="248948"/>
            </a:xfrm>
            <a:custGeom>
              <a:avLst/>
              <a:gdLst/>
              <a:ahLst/>
              <a:cxnLst/>
              <a:rect l="l" t="t" r="r" b="b"/>
              <a:pathLst>
                <a:path w="491694" h="248948">
                  <a:moveTo>
                    <a:pt x="0" y="0"/>
                  </a:moveTo>
                  <a:lnTo>
                    <a:pt x="491694" y="0"/>
                  </a:lnTo>
                  <a:lnTo>
                    <a:pt x="491694" y="248948"/>
                  </a:lnTo>
                  <a:lnTo>
                    <a:pt x="0" y="248948"/>
                  </a:lnTo>
                  <a:close/>
                </a:path>
              </a:pathLst>
            </a:custGeom>
            <a:solidFill>
              <a:srgbClr val="A1EFB2"/>
            </a:solidFill>
          </p:spPr>
        </p:sp>
        <p:sp>
          <p:nvSpPr>
            <p:cNvPr id="49" name="TextBox 49"/>
            <p:cNvSpPr txBox="1"/>
            <p:nvPr/>
          </p:nvSpPr>
          <p:spPr>
            <a:xfrm>
              <a:off x="0" y="-28575"/>
              <a:ext cx="491694" cy="277523"/>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even more sub-ideas</a:t>
              </a:r>
            </a:p>
          </p:txBody>
        </p:sp>
      </p:grpSp>
      <p:grpSp>
        <p:nvGrpSpPr>
          <p:cNvPr id="50" name="Group 50"/>
          <p:cNvGrpSpPr/>
          <p:nvPr/>
        </p:nvGrpSpPr>
        <p:grpSpPr>
          <a:xfrm>
            <a:off x="7908675" y="8691047"/>
            <a:ext cx="1866900" cy="945226"/>
            <a:chOff x="0" y="0"/>
            <a:chExt cx="491694" cy="248948"/>
          </a:xfrm>
        </p:grpSpPr>
        <p:sp>
          <p:nvSpPr>
            <p:cNvPr id="51" name="Freeform 51"/>
            <p:cNvSpPr/>
            <p:nvPr/>
          </p:nvSpPr>
          <p:spPr>
            <a:xfrm>
              <a:off x="0" y="0"/>
              <a:ext cx="491694" cy="248948"/>
            </a:xfrm>
            <a:custGeom>
              <a:avLst/>
              <a:gdLst/>
              <a:ahLst/>
              <a:cxnLst/>
              <a:rect l="l" t="t" r="r" b="b"/>
              <a:pathLst>
                <a:path w="491694" h="248948">
                  <a:moveTo>
                    <a:pt x="0" y="0"/>
                  </a:moveTo>
                  <a:lnTo>
                    <a:pt x="491694" y="0"/>
                  </a:lnTo>
                  <a:lnTo>
                    <a:pt x="491694" y="248948"/>
                  </a:lnTo>
                  <a:lnTo>
                    <a:pt x="0" y="248948"/>
                  </a:lnTo>
                  <a:close/>
                </a:path>
              </a:pathLst>
            </a:custGeom>
            <a:solidFill>
              <a:srgbClr val="A1EFB2"/>
            </a:solidFill>
          </p:spPr>
        </p:sp>
        <p:sp>
          <p:nvSpPr>
            <p:cNvPr id="52" name="TextBox 52"/>
            <p:cNvSpPr txBox="1"/>
            <p:nvPr/>
          </p:nvSpPr>
          <p:spPr>
            <a:xfrm>
              <a:off x="0" y="-28575"/>
              <a:ext cx="491694" cy="277523"/>
            </a:xfrm>
            <a:prstGeom prst="rect">
              <a:avLst/>
            </a:prstGeom>
          </p:spPr>
          <p:txBody>
            <a:bodyPr lIns="254000" tIns="254000" rIns="254000" bIns="254000" rtlCol="0" anchor="ctr"/>
            <a:lstStyle/>
            <a:p>
              <a:pPr algn="ctr">
                <a:lnSpc>
                  <a:spcPts val="2100"/>
                </a:lnSpc>
              </a:pPr>
              <a:r>
                <a:rPr lang="en-US" sz="1500">
                  <a:solidFill>
                    <a:srgbClr val="2A2A2A"/>
                  </a:solidFill>
                  <a:latin typeface="Open Sans"/>
                </a:rPr>
                <a:t>Add even more sub-ideas</a:t>
              </a:r>
            </a:p>
          </p:txBody>
        </p:sp>
      </p:grpSp>
      <p:grpSp>
        <p:nvGrpSpPr>
          <p:cNvPr id="53" name="Group 53"/>
          <p:cNvGrpSpPr/>
          <p:nvPr/>
        </p:nvGrpSpPr>
        <p:grpSpPr>
          <a:xfrm>
            <a:off x="1626967" y="5351120"/>
            <a:ext cx="4607270" cy="2390971"/>
            <a:chOff x="0" y="0"/>
            <a:chExt cx="1213437" cy="629721"/>
          </a:xfrm>
        </p:grpSpPr>
        <p:sp>
          <p:nvSpPr>
            <p:cNvPr id="54" name="Freeform 54"/>
            <p:cNvSpPr/>
            <p:nvPr/>
          </p:nvSpPr>
          <p:spPr>
            <a:xfrm>
              <a:off x="0" y="0"/>
              <a:ext cx="1213437" cy="629721"/>
            </a:xfrm>
            <a:custGeom>
              <a:avLst/>
              <a:gdLst/>
              <a:ahLst/>
              <a:cxnLst/>
              <a:rect l="l" t="t" r="r" b="b"/>
              <a:pathLst>
                <a:path w="1213437" h="629721">
                  <a:moveTo>
                    <a:pt x="33607" y="0"/>
                  </a:moveTo>
                  <a:lnTo>
                    <a:pt x="1179830" y="0"/>
                  </a:lnTo>
                  <a:cubicBezTo>
                    <a:pt x="1188743" y="0"/>
                    <a:pt x="1197291" y="3541"/>
                    <a:pt x="1203594" y="9843"/>
                  </a:cubicBezTo>
                  <a:cubicBezTo>
                    <a:pt x="1209896" y="16146"/>
                    <a:pt x="1213437" y="24694"/>
                    <a:pt x="1213437" y="33607"/>
                  </a:cubicBezTo>
                  <a:lnTo>
                    <a:pt x="1213437" y="596113"/>
                  </a:lnTo>
                  <a:cubicBezTo>
                    <a:pt x="1213437" y="605027"/>
                    <a:pt x="1209896" y="613575"/>
                    <a:pt x="1203594" y="619877"/>
                  </a:cubicBezTo>
                  <a:cubicBezTo>
                    <a:pt x="1197291" y="626180"/>
                    <a:pt x="1188743" y="629721"/>
                    <a:pt x="1179830" y="629721"/>
                  </a:cubicBezTo>
                  <a:lnTo>
                    <a:pt x="33607" y="629721"/>
                  </a:lnTo>
                  <a:cubicBezTo>
                    <a:pt x="24694" y="629721"/>
                    <a:pt x="16146" y="626180"/>
                    <a:pt x="9843" y="619877"/>
                  </a:cubicBezTo>
                  <a:cubicBezTo>
                    <a:pt x="3541" y="613575"/>
                    <a:pt x="0" y="605027"/>
                    <a:pt x="0" y="596113"/>
                  </a:cubicBezTo>
                  <a:lnTo>
                    <a:pt x="0" y="33607"/>
                  </a:lnTo>
                  <a:cubicBezTo>
                    <a:pt x="0" y="24694"/>
                    <a:pt x="3541" y="16146"/>
                    <a:pt x="9843" y="9843"/>
                  </a:cubicBezTo>
                  <a:cubicBezTo>
                    <a:pt x="16146" y="3541"/>
                    <a:pt x="24694" y="0"/>
                    <a:pt x="33607" y="0"/>
                  </a:cubicBezTo>
                  <a:close/>
                </a:path>
              </a:pathLst>
            </a:custGeom>
            <a:solidFill>
              <a:srgbClr val="EFEFEF"/>
            </a:solidFill>
          </p:spPr>
        </p:sp>
        <p:sp>
          <p:nvSpPr>
            <p:cNvPr id="55" name="TextBox 55"/>
            <p:cNvSpPr txBox="1"/>
            <p:nvPr/>
          </p:nvSpPr>
          <p:spPr>
            <a:xfrm>
              <a:off x="0" y="-28575"/>
              <a:ext cx="1213437" cy="658296"/>
            </a:xfrm>
            <a:prstGeom prst="rect">
              <a:avLst/>
            </a:prstGeom>
          </p:spPr>
          <p:txBody>
            <a:bodyPr lIns="254000" tIns="254000" rIns="254000" bIns="254000" rtlCol="0" anchor="ctr"/>
            <a:lstStyle/>
            <a:p>
              <a:pPr algn="ctr">
                <a:lnSpc>
                  <a:spcPts val="1960"/>
                </a:lnSpc>
              </a:pPr>
              <a:r>
                <a:rPr lang="en-US" sz="1400">
                  <a:solidFill>
                    <a:srgbClr val="2A2A2A"/>
                  </a:solidFill>
                  <a:latin typeface="Open Sans Bold"/>
                </a:rPr>
                <a:t>Tip:</a:t>
              </a:r>
              <a:r>
                <a:rPr lang="en-US" sz="1400">
                  <a:solidFill>
                    <a:srgbClr val="2A2A2A"/>
                  </a:solidFill>
                  <a:latin typeface="Open Sans"/>
                </a:rPr>
                <a:t> Collaboration makes teamwork easier! Click "Share" and invite your teammates to fill this up. Use this page for bulletins, brainstorms, and other fun team ideas. </a:t>
              </a:r>
            </a:p>
            <a:p>
              <a:pPr algn="ctr">
                <a:lnSpc>
                  <a:spcPts val="1960"/>
                </a:lnSpc>
              </a:pPr>
              <a:endParaRPr lang="en-US" sz="1400">
                <a:solidFill>
                  <a:srgbClr val="2A2A2A"/>
                </a:solidFill>
                <a:latin typeface="Open Sans"/>
              </a:endParaRPr>
            </a:p>
            <a:p>
              <a:pPr algn="ctr">
                <a:lnSpc>
                  <a:spcPts val="1960"/>
                </a:lnSpc>
              </a:pPr>
              <a:r>
                <a:rPr lang="en-US" sz="1400">
                  <a:solidFill>
                    <a:srgbClr val="2A2A2A"/>
                  </a:solidFill>
                  <a:latin typeface="Open Sans Bold"/>
                </a:rPr>
                <a:t>Right-click</a:t>
              </a:r>
              <a:r>
                <a:rPr lang="en-US" sz="1400">
                  <a:solidFill>
                    <a:srgbClr val="2A2A2A"/>
                  </a:solidFill>
                  <a:latin typeface="Open Sans"/>
                </a:rPr>
                <a:t> on the </a:t>
              </a:r>
              <a:r>
                <a:rPr lang="en-US" sz="1400">
                  <a:solidFill>
                    <a:srgbClr val="2A2A2A"/>
                  </a:solidFill>
                  <a:latin typeface="Open Sans Bold"/>
                </a:rPr>
                <a:t>background</a:t>
              </a:r>
              <a:r>
                <a:rPr lang="en-US" sz="1400">
                  <a:solidFill>
                    <a:srgbClr val="2A2A2A"/>
                  </a:solidFill>
                  <a:latin typeface="Open Sans"/>
                </a:rPr>
                <a:t> of the slide, or on the </a:t>
              </a:r>
              <a:r>
                <a:rPr lang="en-US" sz="1400">
                  <a:solidFill>
                    <a:srgbClr val="2A2A2A"/>
                  </a:solidFill>
                  <a:latin typeface="Open Sans Bold"/>
                </a:rPr>
                <a:t>thumbnail</a:t>
              </a:r>
              <a:r>
                <a:rPr lang="en-US" sz="1400">
                  <a:solidFill>
                    <a:srgbClr val="2A2A2A"/>
                  </a:solidFill>
                  <a:latin typeface="Open Sans"/>
                </a:rPr>
                <a:t> below, for the option to </a:t>
              </a:r>
              <a:r>
                <a:rPr lang="en-US" sz="1400">
                  <a:solidFill>
                    <a:srgbClr val="2A2A2A"/>
                  </a:solidFill>
                  <a:latin typeface="Open Sans Bold"/>
                </a:rPr>
                <a:t>expand</a:t>
              </a:r>
              <a:r>
                <a:rPr lang="en-US" sz="1400">
                  <a:solidFill>
                    <a:srgbClr val="2A2A2A"/>
                  </a:solidFill>
                  <a:latin typeface="Open Sans"/>
                </a:rPr>
                <a:t> this page into a </a:t>
              </a:r>
              <a:r>
                <a:rPr lang="en-US" sz="1400">
                  <a:solidFill>
                    <a:srgbClr val="2A2A2A"/>
                  </a:solidFill>
                  <a:latin typeface="Open Sans Bold"/>
                </a:rPr>
                <a:t>whiteboard</a:t>
              </a:r>
              <a:r>
                <a:rPr lang="en-US" sz="1400">
                  <a:solidFill>
                    <a:srgbClr val="2A2A2A"/>
                  </a:solidFill>
                  <a:latin typeface="Open Sans"/>
                </a:rPr>
                <a:t> for more space!</a:t>
              </a:r>
            </a:p>
          </p:txBody>
        </p:sp>
      </p:grpSp>
      <p:sp>
        <p:nvSpPr>
          <p:cNvPr id="56" name="TextBox 56"/>
          <p:cNvSpPr txBox="1"/>
          <p:nvPr/>
        </p:nvSpPr>
        <p:spPr>
          <a:xfrm>
            <a:off x="1028700" y="2544909"/>
            <a:ext cx="6131976" cy="2114550"/>
          </a:xfrm>
          <a:prstGeom prst="rect">
            <a:avLst/>
          </a:prstGeom>
        </p:spPr>
        <p:txBody>
          <a:bodyPr lIns="0" tIns="0" rIns="0" bIns="0" rtlCol="0" anchor="t">
            <a:spAutoFit/>
          </a:bodyPr>
          <a:lstStyle/>
          <a:p>
            <a:pPr marL="0" lvl="0" indent="0" algn="l">
              <a:lnSpc>
                <a:spcPts val="8399"/>
              </a:lnSpc>
              <a:spcBef>
                <a:spcPct val="0"/>
              </a:spcBef>
            </a:pPr>
            <a:r>
              <a:rPr lang="en-US" sz="6999" u="none">
                <a:solidFill>
                  <a:srgbClr val="2A2A2A"/>
                </a:solidFill>
                <a:latin typeface="Open Sans"/>
              </a:rPr>
              <a:t>Collaborate on a Whiteboard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4233" y="3533048"/>
            <a:ext cx="5648325" cy="3220904"/>
            <a:chOff x="0" y="0"/>
            <a:chExt cx="7531100" cy="4294538"/>
          </a:xfrm>
        </p:grpSpPr>
        <p:sp>
          <p:nvSpPr>
            <p:cNvPr id="3" name="TextBox 3"/>
            <p:cNvSpPr txBox="1"/>
            <p:nvPr/>
          </p:nvSpPr>
          <p:spPr>
            <a:xfrm>
              <a:off x="0" y="0"/>
              <a:ext cx="7531100" cy="1219200"/>
            </a:xfrm>
            <a:prstGeom prst="rect">
              <a:avLst/>
            </a:prstGeom>
          </p:spPr>
          <p:txBody>
            <a:bodyPr lIns="0" tIns="0" rIns="0" bIns="0" rtlCol="0" anchor="t">
              <a:spAutoFit/>
            </a:bodyPr>
            <a:lstStyle/>
            <a:p>
              <a:pPr>
                <a:lnSpc>
                  <a:spcPts val="7200"/>
                </a:lnSpc>
              </a:pPr>
              <a:r>
                <a:rPr lang="en-US" sz="6000">
                  <a:solidFill>
                    <a:srgbClr val="2A2A2A"/>
                  </a:solidFill>
                  <a:latin typeface="Open Sans"/>
                </a:rPr>
                <a:t>Resource Page</a:t>
              </a:r>
            </a:p>
          </p:txBody>
        </p:sp>
        <p:sp>
          <p:nvSpPr>
            <p:cNvPr id="4" name="TextBox 4"/>
            <p:cNvSpPr txBox="1"/>
            <p:nvPr/>
          </p:nvSpPr>
          <p:spPr>
            <a:xfrm>
              <a:off x="0" y="1727445"/>
              <a:ext cx="7531100" cy="2567093"/>
            </a:xfrm>
            <a:prstGeom prst="rect">
              <a:avLst/>
            </a:prstGeom>
          </p:spPr>
          <p:txBody>
            <a:bodyPr lIns="0" tIns="0" rIns="0" bIns="0" rtlCol="0" anchor="t">
              <a:spAutoFit/>
            </a:bodyPr>
            <a:lstStyle/>
            <a:p>
              <a:pPr>
                <a:lnSpc>
                  <a:spcPts val="3079"/>
                </a:lnSpc>
              </a:pPr>
              <a:r>
                <a:rPr lang="en-US" sz="2199">
                  <a:solidFill>
                    <a:srgbClr val="2A2A2A"/>
                  </a:solidFill>
                  <a:latin typeface="Open Sans"/>
                </a:rPr>
                <a:t>Use these design resources in your</a:t>
              </a:r>
            </a:p>
            <a:p>
              <a:pPr>
                <a:lnSpc>
                  <a:spcPts val="3079"/>
                </a:lnSpc>
              </a:pPr>
              <a:r>
                <a:rPr lang="en-US" sz="2199">
                  <a:solidFill>
                    <a:srgbClr val="2A2A2A"/>
                  </a:solidFill>
                  <a:latin typeface="Open Sans"/>
                </a:rPr>
                <a:t>Canva Presentation. Happy designing! </a:t>
              </a:r>
            </a:p>
            <a:p>
              <a:pPr>
                <a:lnSpc>
                  <a:spcPts val="3079"/>
                </a:lnSpc>
              </a:pPr>
              <a:endParaRPr lang="en-US" sz="2199">
                <a:solidFill>
                  <a:srgbClr val="2A2A2A"/>
                </a:solidFill>
                <a:latin typeface="Open Sans"/>
              </a:endParaRPr>
            </a:p>
            <a:p>
              <a:pPr>
                <a:lnSpc>
                  <a:spcPts val="3079"/>
                </a:lnSpc>
              </a:pPr>
              <a:r>
                <a:rPr lang="en-US" sz="2199">
                  <a:solidFill>
                    <a:srgbClr val="2A2A2A"/>
                  </a:solidFill>
                  <a:latin typeface="Open Sans"/>
                </a:rPr>
                <a:t>Don't forget to delete or hide this page before presenting. </a:t>
              </a:r>
            </a:p>
          </p:txBody>
        </p:sp>
      </p:grpSp>
      <p:sp>
        <p:nvSpPr>
          <p:cNvPr id="5" name="Freeform 5"/>
          <p:cNvSpPr/>
          <p:nvPr/>
        </p:nvSpPr>
        <p:spPr>
          <a:xfrm>
            <a:off x="8783705" y="1741204"/>
            <a:ext cx="636856" cy="459694"/>
          </a:xfrm>
          <a:custGeom>
            <a:avLst/>
            <a:gdLst/>
            <a:ahLst/>
            <a:cxnLst/>
            <a:rect l="l" t="t" r="r" b="b"/>
            <a:pathLst>
              <a:path w="636856" h="459694">
                <a:moveTo>
                  <a:pt x="0" y="0"/>
                </a:moveTo>
                <a:lnTo>
                  <a:pt x="636856" y="0"/>
                </a:lnTo>
                <a:lnTo>
                  <a:pt x="636856" y="459694"/>
                </a:lnTo>
                <a:lnTo>
                  <a:pt x="0" y="4596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305145" y="1639264"/>
            <a:ext cx="505523" cy="663574"/>
          </a:xfrm>
          <a:custGeom>
            <a:avLst/>
            <a:gdLst/>
            <a:ahLst/>
            <a:cxnLst/>
            <a:rect l="l" t="t" r="r" b="b"/>
            <a:pathLst>
              <a:path w="505523" h="663574">
                <a:moveTo>
                  <a:pt x="0" y="0"/>
                </a:moveTo>
                <a:lnTo>
                  <a:pt x="505524" y="0"/>
                </a:lnTo>
                <a:lnTo>
                  <a:pt x="505524" y="663574"/>
                </a:lnTo>
                <a:lnTo>
                  <a:pt x="0" y="663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699675" y="1690234"/>
            <a:ext cx="573096" cy="561634"/>
          </a:xfrm>
          <a:custGeom>
            <a:avLst/>
            <a:gdLst/>
            <a:ahLst/>
            <a:cxnLst/>
            <a:rect l="l" t="t" r="r" b="b"/>
            <a:pathLst>
              <a:path w="573096" h="561634">
                <a:moveTo>
                  <a:pt x="0" y="0"/>
                </a:moveTo>
                <a:lnTo>
                  <a:pt x="573096" y="0"/>
                </a:lnTo>
                <a:lnTo>
                  <a:pt x="573096" y="561634"/>
                </a:lnTo>
                <a:lnTo>
                  <a:pt x="0" y="5616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4723490" y="1639264"/>
            <a:ext cx="442785" cy="663574"/>
          </a:xfrm>
          <a:custGeom>
            <a:avLst/>
            <a:gdLst/>
            <a:ahLst/>
            <a:cxnLst/>
            <a:rect l="l" t="t" r="r" b="b"/>
            <a:pathLst>
              <a:path w="442785" h="663574">
                <a:moveTo>
                  <a:pt x="0" y="0"/>
                </a:moveTo>
                <a:lnTo>
                  <a:pt x="442785" y="0"/>
                </a:lnTo>
                <a:lnTo>
                  <a:pt x="442785" y="663574"/>
                </a:lnTo>
                <a:lnTo>
                  <a:pt x="0" y="663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3198415" y="1686336"/>
            <a:ext cx="539405" cy="569429"/>
          </a:xfrm>
          <a:custGeom>
            <a:avLst/>
            <a:gdLst/>
            <a:ahLst/>
            <a:cxnLst/>
            <a:rect l="l" t="t" r="r" b="b"/>
            <a:pathLst>
              <a:path w="539405" h="569429">
                <a:moveTo>
                  <a:pt x="0" y="0"/>
                </a:moveTo>
                <a:lnTo>
                  <a:pt x="539405" y="0"/>
                </a:lnTo>
                <a:lnTo>
                  <a:pt x="539405" y="569429"/>
                </a:lnTo>
                <a:lnTo>
                  <a:pt x="0" y="5694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6110791" y="1639264"/>
            <a:ext cx="591184" cy="663574"/>
          </a:xfrm>
          <a:custGeom>
            <a:avLst/>
            <a:gdLst/>
            <a:ahLst/>
            <a:cxnLst/>
            <a:rect l="l" t="t" r="r" b="b"/>
            <a:pathLst>
              <a:path w="591184" h="663574">
                <a:moveTo>
                  <a:pt x="0" y="0"/>
                </a:moveTo>
                <a:lnTo>
                  <a:pt x="591185" y="0"/>
                </a:lnTo>
                <a:lnTo>
                  <a:pt x="591185" y="663574"/>
                </a:lnTo>
                <a:lnTo>
                  <a:pt x="0" y="6635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8777966" y="8065921"/>
            <a:ext cx="642595" cy="500056"/>
          </a:xfrm>
          <a:custGeom>
            <a:avLst/>
            <a:gdLst/>
            <a:ahLst/>
            <a:cxnLst/>
            <a:rect l="l" t="t" r="r" b="b"/>
            <a:pathLst>
              <a:path w="642595" h="500056">
                <a:moveTo>
                  <a:pt x="0" y="0"/>
                </a:moveTo>
                <a:lnTo>
                  <a:pt x="642595" y="0"/>
                </a:lnTo>
                <a:lnTo>
                  <a:pt x="642595" y="500056"/>
                </a:lnTo>
                <a:lnTo>
                  <a:pt x="0" y="5000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10425192" y="7984162"/>
            <a:ext cx="265430" cy="663574"/>
          </a:xfrm>
          <a:custGeom>
            <a:avLst/>
            <a:gdLst/>
            <a:ahLst/>
            <a:cxnLst/>
            <a:rect l="l" t="t" r="r" b="b"/>
            <a:pathLst>
              <a:path w="265430" h="663574">
                <a:moveTo>
                  <a:pt x="0" y="0"/>
                </a:moveTo>
                <a:lnTo>
                  <a:pt x="265430" y="0"/>
                </a:lnTo>
                <a:lnTo>
                  <a:pt x="265430" y="663574"/>
                </a:lnTo>
                <a:lnTo>
                  <a:pt x="0" y="6635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11645029" y="8082696"/>
            <a:ext cx="682389" cy="466506"/>
          </a:xfrm>
          <a:custGeom>
            <a:avLst/>
            <a:gdLst/>
            <a:ahLst/>
            <a:cxnLst/>
            <a:rect l="l" t="t" r="r" b="b"/>
            <a:pathLst>
              <a:path w="682389" h="466506">
                <a:moveTo>
                  <a:pt x="0" y="0"/>
                </a:moveTo>
                <a:lnTo>
                  <a:pt x="682388" y="0"/>
                </a:lnTo>
                <a:lnTo>
                  <a:pt x="682388" y="466506"/>
                </a:lnTo>
                <a:lnTo>
                  <a:pt x="0" y="46650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14662433" y="8035040"/>
            <a:ext cx="564901" cy="561819"/>
          </a:xfrm>
          <a:custGeom>
            <a:avLst/>
            <a:gdLst/>
            <a:ahLst/>
            <a:cxnLst/>
            <a:rect l="l" t="t" r="r" b="b"/>
            <a:pathLst>
              <a:path w="564901" h="561819">
                <a:moveTo>
                  <a:pt x="0" y="0"/>
                </a:moveTo>
                <a:lnTo>
                  <a:pt x="564900" y="0"/>
                </a:lnTo>
                <a:lnTo>
                  <a:pt x="564900" y="561819"/>
                </a:lnTo>
                <a:lnTo>
                  <a:pt x="0" y="56181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Freeform 15"/>
          <p:cNvSpPr/>
          <p:nvPr/>
        </p:nvSpPr>
        <p:spPr>
          <a:xfrm>
            <a:off x="13346865" y="7984162"/>
            <a:ext cx="242506" cy="663574"/>
          </a:xfrm>
          <a:custGeom>
            <a:avLst/>
            <a:gdLst/>
            <a:ahLst/>
            <a:cxnLst/>
            <a:rect l="l" t="t" r="r" b="b"/>
            <a:pathLst>
              <a:path w="242506" h="663574">
                <a:moveTo>
                  <a:pt x="0" y="0"/>
                </a:moveTo>
                <a:lnTo>
                  <a:pt x="242506" y="0"/>
                </a:lnTo>
                <a:lnTo>
                  <a:pt x="242506" y="663574"/>
                </a:lnTo>
                <a:lnTo>
                  <a:pt x="0" y="66357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6" name="Freeform 16"/>
          <p:cNvSpPr/>
          <p:nvPr/>
        </p:nvSpPr>
        <p:spPr>
          <a:xfrm>
            <a:off x="16110791" y="8031643"/>
            <a:ext cx="591184" cy="568612"/>
          </a:xfrm>
          <a:custGeom>
            <a:avLst/>
            <a:gdLst/>
            <a:ahLst/>
            <a:cxnLst/>
            <a:rect l="l" t="t" r="r" b="b"/>
            <a:pathLst>
              <a:path w="591184" h="568612">
                <a:moveTo>
                  <a:pt x="0" y="0"/>
                </a:moveTo>
                <a:lnTo>
                  <a:pt x="591185" y="0"/>
                </a:lnTo>
                <a:lnTo>
                  <a:pt x="591185" y="568612"/>
                </a:lnTo>
                <a:lnTo>
                  <a:pt x="0" y="56861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7" name="Freeform 17"/>
          <p:cNvSpPr/>
          <p:nvPr/>
        </p:nvSpPr>
        <p:spPr>
          <a:xfrm>
            <a:off x="8910903" y="6397937"/>
            <a:ext cx="382460" cy="663574"/>
          </a:xfrm>
          <a:custGeom>
            <a:avLst/>
            <a:gdLst/>
            <a:ahLst/>
            <a:cxnLst/>
            <a:rect l="l" t="t" r="r" b="b"/>
            <a:pathLst>
              <a:path w="382460" h="663574">
                <a:moveTo>
                  <a:pt x="0" y="0"/>
                </a:moveTo>
                <a:lnTo>
                  <a:pt x="382460" y="0"/>
                </a:lnTo>
                <a:lnTo>
                  <a:pt x="382460" y="663575"/>
                </a:lnTo>
                <a:lnTo>
                  <a:pt x="0" y="663575"/>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8" name="Freeform 18"/>
          <p:cNvSpPr/>
          <p:nvPr/>
        </p:nvSpPr>
        <p:spPr>
          <a:xfrm>
            <a:off x="10326259" y="6397937"/>
            <a:ext cx="463296" cy="663574"/>
          </a:xfrm>
          <a:custGeom>
            <a:avLst/>
            <a:gdLst/>
            <a:ahLst/>
            <a:cxnLst/>
            <a:rect l="l" t="t" r="r" b="b"/>
            <a:pathLst>
              <a:path w="463296" h="663574">
                <a:moveTo>
                  <a:pt x="0" y="0"/>
                </a:moveTo>
                <a:lnTo>
                  <a:pt x="463296" y="0"/>
                </a:lnTo>
                <a:lnTo>
                  <a:pt x="463296" y="663575"/>
                </a:lnTo>
                <a:lnTo>
                  <a:pt x="0" y="663575"/>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9" name="Freeform 19"/>
          <p:cNvSpPr/>
          <p:nvPr/>
        </p:nvSpPr>
        <p:spPr>
          <a:xfrm>
            <a:off x="11737081" y="6397937"/>
            <a:ext cx="498284" cy="663574"/>
          </a:xfrm>
          <a:custGeom>
            <a:avLst/>
            <a:gdLst/>
            <a:ahLst/>
            <a:cxnLst/>
            <a:rect l="l" t="t" r="r" b="b"/>
            <a:pathLst>
              <a:path w="498284" h="663574">
                <a:moveTo>
                  <a:pt x="0" y="0"/>
                </a:moveTo>
                <a:lnTo>
                  <a:pt x="498284" y="0"/>
                </a:lnTo>
                <a:lnTo>
                  <a:pt x="498284" y="663575"/>
                </a:lnTo>
                <a:lnTo>
                  <a:pt x="0" y="663575"/>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0" name="Freeform 20"/>
          <p:cNvSpPr/>
          <p:nvPr/>
        </p:nvSpPr>
        <p:spPr>
          <a:xfrm>
            <a:off x="14689105" y="6397937"/>
            <a:ext cx="511556" cy="663574"/>
          </a:xfrm>
          <a:custGeom>
            <a:avLst/>
            <a:gdLst/>
            <a:ahLst/>
            <a:cxnLst/>
            <a:rect l="l" t="t" r="r" b="b"/>
            <a:pathLst>
              <a:path w="511556" h="663574">
                <a:moveTo>
                  <a:pt x="0" y="0"/>
                </a:moveTo>
                <a:lnTo>
                  <a:pt x="511556" y="0"/>
                </a:lnTo>
                <a:lnTo>
                  <a:pt x="511556" y="663575"/>
                </a:lnTo>
                <a:lnTo>
                  <a:pt x="0" y="663575"/>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1" name="Freeform 21"/>
          <p:cNvSpPr/>
          <p:nvPr/>
        </p:nvSpPr>
        <p:spPr>
          <a:xfrm>
            <a:off x="13322131" y="6397937"/>
            <a:ext cx="291973" cy="663574"/>
          </a:xfrm>
          <a:custGeom>
            <a:avLst/>
            <a:gdLst/>
            <a:ahLst/>
            <a:cxnLst/>
            <a:rect l="l" t="t" r="r" b="b"/>
            <a:pathLst>
              <a:path w="291973" h="663574">
                <a:moveTo>
                  <a:pt x="0" y="0"/>
                </a:moveTo>
                <a:lnTo>
                  <a:pt x="291973" y="0"/>
                </a:lnTo>
                <a:lnTo>
                  <a:pt x="291973" y="663575"/>
                </a:lnTo>
                <a:lnTo>
                  <a:pt x="0" y="66357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2" name="Freeform 22"/>
          <p:cNvSpPr/>
          <p:nvPr/>
        </p:nvSpPr>
        <p:spPr>
          <a:xfrm>
            <a:off x="16147918" y="6471259"/>
            <a:ext cx="516932" cy="516932"/>
          </a:xfrm>
          <a:custGeom>
            <a:avLst/>
            <a:gdLst/>
            <a:ahLst/>
            <a:cxnLst/>
            <a:rect l="l" t="t" r="r" b="b"/>
            <a:pathLst>
              <a:path w="516932" h="516932">
                <a:moveTo>
                  <a:pt x="0" y="0"/>
                </a:moveTo>
                <a:lnTo>
                  <a:pt x="516931" y="0"/>
                </a:lnTo>
                <a:lnTo>
                  <a:pt x="516931" y="516931"/>
                </a:lnTo>
                <a:lnTo>
                  <a:pt x="0" y="516931"/>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3" name="Freeform 23"/>
          <p:cNvSpPr/>
          <p:nvPr/>
        </p:nvSpPr>
        <p:spPr>
          <a:xfrm>
            <a:off x="8802896" y="4851880"/>
            <a:ext cx="598475" cy="583241"/>
          </a:xfrm>
          <a:custGeom>
            <a:avLst/>
            <a:gdLst/>
            <a:ahLst/>
            <a:cxnLst/>
            <a:rect l="l" t="t" r="r" b="b"/>
            <a:pathLst>
              <a:path w="598475" h="583241">
                <a:moveTo>
                  <a:pt x="0" y="0"/>
                </a:moveTo>
                <a:lnTo>
                  <a:pt x="598474" y="0"/>
                </a:lnTo>
                <a:lnTo>
                  <a:pt x="598474" y="583240"/>
                </a:lnTo>
                <a:lnTo>
                  <a:pt x="0" y="583240"/>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4" name="Freeform 24"/>
          <p:cNvSpPr/>
          <p:nvPr/>
        </p:nvSpPr>
        <p:spPr>
          <a:xfrm>
            <a:off x="10314194" y="4811713"/>
            <a:ext cx="487426" cy="663574"/>
          </a:xfrm>
          <a:custGeom>
            <a:avLst/>
            <a:gdLst/>
            <a:ahLst/>
            <a:cxnLst/>
            <a:rect l="l" t="t" r="r" b="b"/>
            <a:pathLst>
              <a:path w="487426" h="663574">
                <a:moveTo>
                  <a:pt x="0" y="0"/>
                </a:moveTo>
                <a:lnTo>
                  <a:pt x="487426" y="0"/>
                </a:lnTo>
                <a:lnTo>
                  <a:pt x="487426" y="663574"/>
                </a:lnTo>
                <a:lnTo>
                  <a:pt x="0" y="663574"/>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5" name="Freeform 25"/>
          <p:cNvSpPr/>
          <p:nvPr/>
        </p:nvSpPr>
        <p:spPr>
          <a:xfrm>
            <a:off x="11691234" y="4811713"/>
            <a:ext cx="589978" cy="663574"/>
          </a:xfrm>
          <a:custGeom>
            <a:avLst/>
            <a:gdLst/>
            <a:ahLst/>
            <a:cxnLst/>
            <a:rect l="l" t="t" r="r" b="b"/>
            <a:pathLst>
              <a:path w="589978" h="663574">
                <a:moveTo>
                  <a:pt x="0" y="0"/>
                </a:moveTo>
                <a:lnTo>
                  <a:pt x="589978" y="0"/>
                </a:lnTo>
                <a:lnTo>
                  <a:pt x="589978" y="663574"/>
                </a:lnTo>
                <a:lnTo>
                  <a:pt x="0" y="663574"/>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6" name="Freeform 26"/>
          <p:cNvSpPr/>
          <p:nvPr/>
        </p:nvSpPr>
        <p:spPr>
          <a:xfrm>
            <a:off x="14685486" y="4811713"/>
            <a:ext cx="518795" cy="663574"/>
          </a:xfrm>
          <a:custGeom>
            <a:avLst/>
            <a:gdLst/>
            <a:ahLst/>
            <a:cxnLst/>
            <a:rect l="l" t="t" r="r" b="b"/>
            <a:pathLst>
              <a:path w="518795" h="663574">
                <a:moveTo>
                  <a:pt x="0" y="0"/>
                </a:moveTo>
                <a:lnTo>
                  <a:pt x="518794" y="0"/>
                </a:lnTo>
                <a:lnTo>
                  <a:pt x="518794" y="663574"/>
                </a:lnTo>
                <a:lnTo>
                  <a:pt x="0" y="663574"/>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7" name="Freeform 27"/>
          <p:cNvSpPr/>
          <p:nvPr/>
        </p:nvSpPr>
        <p:spPr>
          <a:xfrm>
            <a:off x="13123811" y="4865551"/>
            <a:ext cx="688613" cy="555898"/>
          </a:xfrm>
          <a:custGeom>
            <a:avLst/>
            <a:gdLst/>
            <a:ahLst/>
            <a:cxnLst/>
            <a:rect l="l" t="t" r="r" b="b"/>
            <a:pathLst>
              <a:path w="688613" h="555898">
                <a:moveTo>
                  <a:pt x="0" y="0"/>
                </a:moveTo>
                <a:lnTo>
                  <a:pt x="688613" y="0"/>
                </a:lnTo>
                <a:lnTo>
                  <a:pt x="688613" y="555898"/>
                </a:lnTo>
                <a:lnTo>
                  <a:pt x="0" y="555898"/>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8" name="Freeform 28"/>
          <p:cNvSpPr/>
          <p:nvPr/>
        </p:nvSpPr>
        <p:spPr>
          <a:xfrm>
            <a:off x="16077342" y="4910180"/>
            <a:ext cx="658083" cy="466641"/>
          </a:xfrm>
          <a:custGeom>
            <a:avLst/>
            <a:gdLst/>
            <a:ahLst/>
            <a:cxnLst/>
            <a:rect l="l" t="t" r="r" b="b"/>
            <a:pathLst>
              <a:path w="658083" h="466641">
                <a:moveTo>
                  <a:pt x="0" y="0"/>
                </a:moveTo>
                <a:lnTo>
                  <a:pt x="658083" y="0"/>
                </a:lnTo>
                <a:lnTo>
                  <a:pt x="658083" y="466640"/>
                </a:lnTo>
                <a:lnTo>
                  <a:pt x="0" y="466640"/>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9" name="Freeform 29"/>
          <p:cNvSpPr/>
          <p:nvPr/>
        </p:nvSpPr>
        <p:spPr>
          <a:xfrm>
            <a:off x="8733480" y="3225488"/>
            <a:ext cx="737305" cy="663574"/>
          </a:xfrm>
          <a:custGeom>
            <a:avLst/>
            <a:gdLst/>
            <a:ahLst/>
            <a:cxnLst/>
            <a:rect l="l" t="t" r="r" b="b"/>
            <a:pathLst>
              <a:path w="737305" h="663574">
                <a:moveTo>
                  <a:pt x="0" y="0"/>
                </a:moveTo>
                <a:lnTo>
                  <a:pt x="737305" y="0"/>
                </a:lnTo>
                <a:lnTo>
                  <a:pt x="737305" y="663575"/>
                </a:lnTo>
                <a:lnTo>
                  <a:pt x="0" y="663575"/>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30" name="Freeform 30"/>
          <p:cNvSpPr/>
          <p:nvPr/>
        </p:nvSpPr>
        <p:spPr>
          <a:xfrm>
            <a:off x="10267180" y="3258397"/>
            <a:ext cx="581454" cy="597757"/>
          </a:xfrm>
          <a:custGeom>
            <a:avLst/>
            <a:gdLst/>
            <a:ahLst/>
            <a:cxnLst/>
            <a:rect l="l" t="t" r="r" b="b"/>
            <a:pathLst>
              <a:path w="581454" h="597757">
                <a:moveTo>
                  <a:pt x="0" y="0"/>
                </a:moveTo>
                <a:lnTo>
                  <a:pt x="581454" y="0"/>
                </a:lnTo>
                <a:lnTo>
                  <a:pt x="581454" y="597757"/>
                </a:lnTo>
                <a:lnTo>
                  <a:pt x="0" y="597757"/>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31" name="Freeform 31"/>
          <p:cNvSpPr/>
          <p:nvPr/>
        </p:nvSpPr>
        <p:spPr>
          <a:xfrm>
            <a:off x="11677812" y="3258397"/>
            <a:ext cx="616822" cy="597757"/>
          </a:xfrm>
          <a:custGeom>
            <a:avLst/>
            <a:gdLst/>
            <a:ahLst/>
            <a:cxnLst/>
            <a:rect l="l" t="t" r="r" b="b"/>
            <a:pathLst>
              <a:path w="616822" h="597757">
                <a:moveTo>
                  <a:pt x="0" y="0"/>
                </a:moveTo>
                <a:lnTo>
                  <a:pt x="616822" y="0"/>
                </a:lnTo>
                <a:lnTo>
                  <a:pt x="616822" y="597757"/>
                </a:lnTo>
                <a:lnTo>
                  <a:pt x="0" y="59775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32" name="Freeform 32"/>
          <p:cNvSpPr/>
          <p:nvPr/>
        </p:nvSpPr>
        <p:spPr>
          <a:xfrm>
            <a:off x="14608818" y="3225488"/>
            <a:ext cx="672129" cy="663574"/>
          </a:xfrm>
          <a:custGeom>
            <a:avLst/>
            <a:gdLst/>
            <a:ahLst/>
            <a:cxnLst/>
            <a:rect l="l" t="t" r="r" b="b"/>
            <a:pathLst>
              <a:path w="672129" h="663574">
                <a:moveTo>
                  <a:pt x="0" y="0"/>
                </a:moveTo>
                <a:lnTo>
                  <a:pt x="672129" y="0"/>
                </a:lnTo>
                <a:lnTo>
                  <a:pt x="672129" y="663575"/>
                </a:lnTo>
                <a:lnTo>
                  <a:pt x="0" y="663575"/>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3" name="Freeform 33"/>
          <p:cNvSpPr/>
          <p:nvPr/>
        </p:nvSpPr>
        <p:spPr>
          <a:xfrm>
            <a:off x="13219579" y="3225488"/>
            <a:ext cx="497078" cy="663574"/>
          </a:xfrm>
          <a:custGeom>
            <a:avLst/>
            <a:gdLst/>
            <a:ahLst/>
            <a:cxnLst/>
            <a:rect l="l" t="t" r="r" b="b"/>
            <a:pathLst>
              <a:path w="497078" h="663574">
                <a:moveTo>
                  <a:pt x="0" y="0"/>
                </a:moveTo>
                <a:lnTo>
                  <a:pt x="497078" y="0"/>
                </a:lnTo>
                <a:lnTo>
                  <a:pt x="497078" y="663575"/>
                </a:lnTo>
                <a:lnTo>
                  <a:pt x="0" y="663575"/>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34" name="Freeform 34"/>
          <p:cNvSpPr/>
          <p:nvPr/>
        </p:nvSpPr>
        <p:spPr>
          <a:xfrm>
            <a:off x="16188610" y="3225488"/>
            <a:ext cx="435546" cy="663574"/>
          </a:xfrm>
          <a:custGeom>
            <a:avLst/>
            <a:gdLst/>
            <a:ahLst/>
            <a:cxnLst/>
            <a:rect l="l" t="t" r="r" b="b"/>
            <a:pathLst>
              <a:path w="435546" h="663574">
                <a:moveTo>
                  <a:pt x="0" y="0"/>
                </a:moveTo>
                <a:lnTo>
                  <a:pt x="435546" y="0"/>
                </a:lnTo>
                <a:lnTo>
                  <a:pt x="435546" y="663575"/>
                </a:lnTo>
                <a:lnTo>
                  <a:pt x="0" y="663575"/>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9284444" y="1011148"/>
            <a:ext cx="3092540" cy="2772041"/>
          </a:xfrm>
          <a:custGeom>
            <a:avLst/>
            <a:gdLst/>
            <a:ahLst/>
            <a:cxnLst/>
            <a:rect l="l" t="t" r="r" b="b"/>
            <a:pathLst>
              <a:path w="3092540" h="2772041">
                <a:moveTo>
                  <a:pt x="3092540" y="0"/>
                </a:moveTo>
                <a:lnTo>
                  <a:pt x="0" y="0"/>
                </a:lnTo>
                <a:lnTo>
                  <a:pt x="0" y="2772041"/>
                </a:lnTo>
                <a:lnTo>
                  <a:pt x="3092540" y="2772041"/>
                </a:lnTo>
                <a:lnTo>
                  <a:pt x="309254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640770" y="869248"/>
            <a:ext cx="2739144" cy="3055841"/>
          </a:xfrm>
          <a:custGeom>
            <a:avLst/>
            <a:gdLst/>
            <a:ahLst/>
            <a:cxnLst/>
            <a:rect l="l" t="t" r="r" b="b"/>
            <a:pathLst>
              <a:path w="2739144" h="3055841">
                <a:moveTo>
                  <a:pt x="0" y="0"/>
                </a:moveTo>
                <a:lnTo>
                  <a:pt x="2739145" y="0"/>
                </a:lnTo>
                <a:lnTo>
                  <a:pt x="2739145" y="3055841"/>
                </a:lnTo>
                <a:lnTo>
                  <a:pt x="0" y="30558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161058" y="7437112"/>
            <a:ext cx="1643633" cy="1718627"/>
          </a:xfrm>
          <a:custGeom>
            <a:avLst/>
            <a:gdLst/>
            <a:ahLst/>
            <a:cxnLst/>
            <a:rect l="l" t="t" r="r" b="b"/>
            <a:pathLst>
              <a:path w="1643633" h="1718627">
                <a:moveTo>
                  <a:pt x="0" y="0"/>
                </a:moveTo>
                <a:lnTo>
                  <a:pt x="1643633" y="0"/>
                </a:lnTo>
                <a:lnTo>
                  <a:pt x="1643633" y="1718627"/>
                </a:lnTo>
                <a:lnTo>
                  <a:pt x="0" y="1718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412335" y="7437112"/>
            <a:ext cx="1502180" cy="2000482"/>
          </a:xfrm>
          <a:custGeom>
            <a:avLst/>
            <a:gdLst/>
            <a:ahLst/>
            <a:cxnLst/>
            <a:rect l="l" t="t" r="r" b="b"/>
            <a:pathLst>
              <a:path w="1502180" h="2000482">
                <a:moveTo>
                  <a:pt x="0" y="0"/>
                </a:moveTo>
                <a:lnTo>
                  <a:pt x="1502180" y="0"/>
                </a:lnTo>
                <a:lnTo>
                  <a:pt x="1502180" y="2000482"/>
                </a:lnTo>
                <a:lnTo>
                  <a:pt x="0" y="20004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522160" y="7918540"/>
            <a:ext cx="2356895" cy="1379855"/>
          </a:xfrm>
          <a:custGeom>
            <a:avLst/>
            <a:gdLst/>
            <a:ahLst/>
            <a:cxnLst/>
            <a:rect l="l" t="t" r="r" b="b"/>
            <a:pathLst>
              <a:path w="2356895" h="1379855">
                <a:moveTo>
                  <a:pt x="0" y="0"/>
                </a:moveTo>
                <a:lnTo>
                  <a:pt x="2356895" y="0"/>
                </a:lnTo>
                <a:lnTo>
                  <a:pt x="2356895" y="1379855"/>
                </a:lnTo>
                <a:lnTo>
                  <a:pt x="0" y="13798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5295622" y="7839605"/>
            <a:ext cx="2168586" cy="1537725"/>
          </a:xfrm>
          <a:custGeom>
            <a:avLst/>
            <a:gdLst/>
            <a:ahLst/>
            <a:cxnLst/>
            <a:rect l="l" t="t" r="r" b="b"/>
            <a:pathLst>
              <a:path w="2168586" h="1537725">
                <a:moveTo>
                  <a:pt x="0" y="0"/>
                </a:moveTo>
                <a:lnTo>
                  <a:pt x="2168586" y="0"/>
                </a:lnTo>
                <a:lnTo>
                  <a:pt x="2168586" y="1537725"/>
                </a:lnTo>
                <a:lnTo>
                  <a:pt x="0" y="15377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3487409" y="4043451"/>
            <a:ext cx="2892505" cy="2924408"/>
          </a:xfrm>
          <a:custGeom>
            <a:avLst/>
            <a:gdLst/>
            <a:ahLst/>
            <a:cxnLst/>
            <a:rect l="l" t="t" r="r" b="b"/>
            <a:pathLst>
              <a:path w="2892505" h="2924408">
                <a:moveTo>
                  <a:pt x="0" y="0"/>
                </a:moveTo>
                <a:lnTo>
                  <a:pt x="2892506" y="0"/>
                </a:lnTo>
                <a:lnTo>
                  <a:pt x="2892506" y="2924408"/>
                </a:lnTo>
                <a:lnTo>
                  <a:pt x="0" y="292440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9275417" y="4073147"/>
            <a:ext cx="2970320" cy="2894712"/>
          </a:xfrm>
          <a:custGeom>
            <a:avLst/>
            <a:gdLst/>
            <a:ahLst/>
            <a:cxnLst/>
            <a:rect l="l" t="t" r="r" b="b"/>
            <a:pathLst>
              <a:path w="2970320" h="2894712">
                <a:moveTo>
                  <a:pt x="0" y="0"/>
                </a:moveTo>
                <a:lnTo>
                  <a:pt x="2970320" y="0"/>
                </a:lnTo>
                <a:lnTo>
                  <a:pt x="2970320" y="2894712"/>
                </a:lnTo>
                <a:lnTo>
                  <a:pt x="0" y="289471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0" name="Group 10"/>
          <p:cNvGrpSpPr/>
          <p:nvPr/>
        </p:nvGrpSpPr>
        <p:grpSpPr>
          <a:xfrm>
            <a:off x="1464233" y="3533048"/>
            <a:ext cx="5648325" cy="3220904"/>
            <a:chOff x="0" y="0"/>
            <a:chExt cx="7531100" cy="4294538"/>
          </a:xfrm>
        </p:grpSpPr>
        <p:sp>
          <p:nvSpPr>
            <p:cNvPr id="11" name="TextBox 11"/>
            <p:cNvSpPr txBox="1"/>
            <p:nvPr/>
          </p:nvSpPr>
          <p:spPr>
            <a:xfrm>
              <a:off x="0" y="0"/>
              <a:ext cx="7531100" cy="1219200"/>
            </a:xfrm>
            <a:prstGeom prst="rect">
              <a:avLst/>
            </a:prstGeom>
          </p:spPr>
          <p:txBody>
            <a:bodyPr lIns="0" tIns="0" rIns="0" bIns="0" rtlCol="0" anchor="t">
              <a:spAutoFit/>
            </a:bodyPr>
            <a:lstStyle/>
            <a:p>
              <a:pPr>
                <a:lnSpc>
                  <a:spcPts val="7200"/>
                </a:lnSpc>
              </a:pPr>
              <a:r>
                <a:rPr lang="en-US" sz="6000">
                  <a:solidFill>
                    <a:srgbClr val="2A2A2A"/>
                  </a:solidFill>
                  <a:latin typeface="Open Sans"/>
                </a:rPr>
                <a:t>Resource Page</a:t>
              </a:r>
            </a:p>
          </p:txBody>
        </p:sp>
        <p:sp>
          <p:nvSpPr>
            <p:cNvPr id="12" name="TextBox 12"/>
            <p:cNvSpPr txBox="1"/>
            <p:nvPr/>
          </p:nvSpPr>
          <p:spPr>
            <a:xfrm>
              <a:off x="0" y="1727445"/>
              <a:ext cx="7531100" cy="2567093"/>
            </a:xfrm>
            <a:prstGeom prst="rect">
              <a:avLst/>
            </a:prstGeom>
          </p:spPr>
          <p:txBody>
            <a:bodyPr lIns="0" tIns="0" rIns="0" bIns="0" rtlCol="0" anchor="t">
              <a:spAutoFit/>
            </a:bodyPr>
            <a:lstStyle/>
            <a:p>
              <a:pPr>
                <a:lnSpc>
                  <a:spcPts val="3079"/>
                </a:lnSpc>
              </a:pPr>
              <a:r>
                <a:rPr lang="en-US" sz="2199">
                  <a:solidFill>
                    <a:srgbClr val="2A2A2A"/>
                  </a:solidFill>
                  <a:latin typeface="Open Sans"/>
                </a:rPr>
                <a:t>Use these design resources in your</a:t>
              </a:r>
            </a:p>
            <a:p>
              <a:pPr>
                <a:lnSpc>
                  <a:spcPts val="3079"/>
                </a:lnSpc>
              </a:pPr>
              <a:r>
                <a:rPr lang="en-US" sz="2199">
                  <a:solidFill>
                    <a:srgbClr val="2A2A2A"/>
                  </a:solidFill>
                  <a:latin typeface="Open Sans"/>
                </a:rPr>
                <a:t>Canva Presentation. Happy designing! </a:t>
              </a:r>
            </a:p>
            <a:p>
              <a:pPr>
                <a:lnSpc>
                  <a:spcPts val="3079"/>
                </a:lnSpc>
              </a:pPr>
              <a:endParaRPr lang="en-US" sz="2199">
                <a:solidFill>
                  <a:srgbClr val="2A2A2A"/>
                </a:solidFill>
                <a:latin typeface="Open Sans"/>
              </a:endParaRPr>
            </a:p>
            <a:p>
              <a:pPr>
                <a:lnSpc>
                  <a:spcPts val="3079"/>
                </a:lnSpc>
              </a:pPr>
              <a:r>
                <a:rPr lang="en-US" sz="2199">
                  <a:solidFill>
                    <a:srgbClr val="2A2A2A"/>
                  </a:solidFill>
                  <a:latin typeface="Open Sans"/>
                </a:rPr>
                <a:t>Don't forget to delete or hide this page before presenting. </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43704" y="1893013"/>
            <a:ext cx="1041534" cy="1511460"/>
          </a:xfrm>
          <a:custGeom>
            <a:avLst/>
            <a:gdLst/>
            <a:ahLst/>
            <a:cxnLst/>
            <a:rect l="l" t="t" r="r" b="b"/>
            <a:pathLst>
              <a:path w="1041534" h="1511460">
                <a:moveTo>
                  <a:pt x="0" y="0"/>
                </a:moveTo>
                <a:lnTo>
                  <a:pt x="1041534" y="0"/>
                </a:lnTo>
                <a:lnTo>
                  <a:pt x="1041534" y="1511461"/>
                </a:lnTo>
                <a:lnTo>
                  <a:pt x="0" y="1511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962220" y="4345270"/>
            <a:ext cx="1108157" cy="1527535"/>
          </a:xfrm>
          <a:custGeom>
            <a:avLst/>
            <a:gdLst/>
            <a:ahLst/>
            <a:cxnLst/>
            <a:rect l="l" t="t" r="r" b="b"/>
            <a:pathLst>
              <a:path w="1108157" h="1527535">
                <a:moveTo>
                  <a:pt x="0" y="0"/>
                </a:moveTo>
                <a:lnTo>
                  <a:pt x="1108158" y="0"/>
                </a:lnTo>
                <a:lnTo>
                  <a:pt x="1108158" y="1527536"/>
                </a:lnTo>
                <a:lnTo>
                  <a:pt x="0" y="15275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636834" y="4243062"/>
            <a:ext cx="1055274" cy="1511460"/>
          </a:xfrm>
          <a:custGeom>
            <a:avLst/>
            <a:gdLst/>
            <a:ahLst/>
            <a:cxnLst/>
            <a:rect l="l" t="t" r="r" b="b"/>
            <a:pathLst>
              <a:path w="1055274" h="1511460">
                <a:moveTo>
                  <a:pt x="0" y="0"/>
                </a:moveTo>
                <a:lnTo>
                  <a:pt x="1055274" y="0"/>
                </a:lnTo>
                <a:lnTo>
                  <a:pt x="1055274" y="1511460"/>
                </a:lnTo>
                <a:lnTo>
                  <a:pt x="0" y="15114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483253" y="6677775"/>
            <a:ext cx="1037098" cy="1723274"/>
          </a:xfrm>
          <a:custGeom>
            <a:avLst/>
            <a:gdLst/>
            <a:ahLst/>
            <a:cxnLst/>
            <a:rect l="l" t="t" r="r" b="b"/>
            <a:pathLst>
              <a:path w="1037098" h="1723274">
                <a:moveTo>
                  <a:pt x="0" y="0"/>
                </a:moveTo>
                <a:lnTo>
                  <a:pt x="1037098" y="0"/>
                </a:lnTo>
                <a:lnTo>
                  <a:pt x="1037098" y="1723275"/>
                </a:lnTo>
                <a:lnTo>
                  <a:pt x="0" y="17232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0822005" y="6935298"/>
            <a:ext cx="1536791" cy="1413848"/>
          </a:xfrm>
          <a:custGeom>
            <a:avLst/>
            <a:gdLst/>
            <a:ahLst/>
            <a:cxnLst/>
            <a:rect l="l" t="t" r="r" b="b"/>
            <a:pathLst>
              <a:path w="1536791" h="1413848">
                <a:moveTo>
                  <a:pt x="0" y="0"/>
                </a:moveTo>
                <a:lnTo>
                  <a:pt x="1536791" y="0"/>
                </a:lnTo>
                <a:lnTo>
                  <a:pt x="1536791" y="1413848"/>
                </a:lnTo>
                <a:lnTo>
                  <a:pt x="0" y="14138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5476220" y="1923398"/>
            <a:ext cx="1434513" cy="1511460"/>
          </a:xfrm>
          <a:custGeom>
            <a:avLst/>
            <a:gdLst/>
            <a:ahLst/>
            <a:cxnLst/>
            <a:rect l="l" t="t" r="r" b="b"/>
            <a:pathLst>
              <a:path w="1434513" h="1511460">
                <a:moveTo>
                  <a:pt x="0" y="0"/>
                </a:moveTo>
                <a:lnTo>
                  <a:pt x="1434513" y="0"/>
                </a:lnTo>
                <a:lnTo>
                  <a:pt x="1434513" y="1511460"/>
                </a:lnTo>
                <a:lnTo>
                  <a:pt x="0" y="15114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3095025" y="4330935"/>
            <a:ext cx="1649159" cy="1556207"/>
          </a:xfrm>
          <a:custGeom>
            <a:avLst/>
            <a:gdLst/>
            <a:ahLst/>
            <a:cxnLst/>
            <a:rect l="l" t="t" r="r" b="b"/>
            <a:pathLst>
              <a:path w="1649159" h="1556207">
                <a:moveTo>
                  <a:pt x="0" y="0"/>
                </a:moveTo>
                <a:lnTo>
                  <a:pt x="1649160" y="0"/>
                </a:lnTo>
                <a:lnTo>
                  <a:pt x="1649160" y="1556206"/>
                </a:lnTo>
                <a:lnTo>
                  <a:pt x="0" y="15562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3265308" y="1893013"/>
            <a:ext cx="1472987" cy="1511460"/>
          </a:xfrm>
          <a:custGeom>
            <a:avLst/>
            <a:gdLst/>
            <a:ahLst/>
            <a:cxnLst/>
            <a:rect l="l" t="t" r="r" b="b"/>
            <a:pathLst>
              <a:path w="1472987" h="1511460">
                <a:moveTo>
                  <a:pt x="0" y="0"/>
                </a:moveTo>
                <a:lnTo>
                  <a:pt x="1472987" y="0"/>
                </a:lnTo>
                <a:lnTo>
                  <a:pt x="1472987" y="1511461"/>
                </a:lnTo>
                <a:lnTo>
                  <a:pt x="0" y="151146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10561805" y="1893013"/>
            <a:ext cx="1735497" cy="1511460"/>
          </a:xfrm>
          <a:custGeom>
            <a:avLst/>
            <a:gdLst/>
            <a:ahLst/>
            <a:cxnLst/>
            <a:rect l="l" t="t" r="r" b="b"/>
            <a:pathLst>
              <a:path w="1735497" h="1511460">
                <a:moveTo>
                  <a:pt x="0" y="0"/>
                </a:moveTo>
                <a:lnTo>
                  <a:pt x="1735497" y="0"/>
                </a:lnTo>
                <a:lnTo>
                  <a:pt x="1735497" y="1511461"/>
                </a:lnTo>
                <a:lnTo>
                  <a:pt x="0" y="151146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8686801" y="6590265"/>
            <a:ext cx="1005307" cy="1818812"/>
          </a:xfrm>
          <a:custGeom>
            <a:avLst/>
            <a:gdLst/>
            <a:ahLst/>
            <a:cxnLst/>
            <a:rect l="l" t="t" r="r" b="b"/>
            <a:pathLst>
              <a:path w="1005307" h="1818812">
                <a:moveTo>
                  <a:pt x="0" y="0"/>
                </a:moveTo>
                <a:lnTo>
                  <a:pt x="1005307" y="0"/>
                </a:lnTo>
                <a:lnTo>
                  <a:pt x="1005307" y="1818811"/>
                </a:lnTo>
                <a:lnTo>
                  <a:pt x="0" y="181881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5640546" y="6745732"/>
            <a:ext cx="906658" cy="1603414"/>
          </a:xfrm>
          <a:custGeom>
            <a:avLst/>
            <a:gdLst/>
            <a:ahLst/>
            <a:cxnLst/>
            <a:rect l="l" t="t" r="r" b="b"/>
            <a:pathLst>
              <a:path w="906658" h="1603414">
                <a:moveTo>
                  <a:pt x="0" y="0"/>
                </a:moveTo>
                <a:lnTo>
                  <a:pt x="906658" y="0"/>
                </a:lnTo>
                <a:lnTo>
                  <a:pt x="906658" y="1603414"/>
                </a:lnTo>
                <a:lnTo>
                  <a:pt x="0" y="160341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15393730" y="4489169"/>
            <a:ext cx="1400290" cy="1265353"/>
          </a:xfrm>
          <a:custGeom>
            <a:avLst/>
            <a:gdLst/>
            <a:ahLst/>
            <a:cxnLst/>
            <a:rect l="l" t="t" r="r" b="b"/>
            <a:pathLst>
              <a:path w="1400290" h="1265353">
                <a:moveTo>
                  <a:pt x="0" y="0"/>
                </a:moveTo>
                <a:lnTo>
                  <a:pt x="1400290" y="0"/>
                </a:lnTo>
                <a:lnTo>
                  <a:pt x="1400290" y="1265353"/>
                </a:lnTo>
                <a:lnTo>
                  <a:pt x="0" y="1265353"/>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grpSp>
        <p:nvGrpSpPr>
          <p:cNvPr id="14" name="Group 14"/>
          <p:cNvGrpSpPr/>
          <p:nvPr/>
        </p:nvGrpSpPr>
        <p:grpSpPr>
          <a:xfrm>
            <a:off x="1464233" y="3533048"/>
            <a:ext cx="5648325" cy="3220904"/>
            <a:chOff x="0" y="0"/>
            <a:chExt cx="7531100" cy="4294538"/>
          </a:xfrm>
        </p:grpSpPr>
        <p:sp>
          <p:nvSpPr>
            <p:cNvPr id="15" name="TextBox 15"/>
            <p:cNvSpPr txBox="1"/>
            <p:nvPr/>
          </p:nvSpPr>
          <p:spPr>
            <a:xfrm>
              <a:off x="0" y="0"/>
              <a:ext cx="7531100" cy="1219200"/>
            </a:xfrm>
            <a:prstGeom prst="rect">
              <a:avLst/>
            </a:prstGeom>
          </p:spPr>
          <p:txBody>
            <a:bodyPr lIns="0" tIns="0" rIns="0" bIns="0" rtlCol="0" anchor="t">
              <a:spAutoFit/>
            </a:bodyPr>
            <a:lstStyle/>
            <a:p>
              <a:pPr>
                <a:lnSpc>
                  <a:spcPts val="7200"/>
                </a:lnSpc>
              </a:pPr>
              <a:r>
                <a:rPr lang="en-US" sz="6000">
                  <a:solidFill>
                    <a:srgbClr val="2A2A2A"/>
                  </a:solidFill>
                  <a:latin typeface="Open Sans"/>
                </a:rPr>
                <a:t>Resource Page</a:t>
              </a:r>
            </a:p>
          </p:txBody>
        </p:sp>
        <p:sp>
          <p:nvSpPr>
            <p:cNvPr id="16" name="TextBox 16"/>
            <p:cNvSpPr txBox="1"/>
            <p:nvPr/>
          </p:nvSpPr>
          <p:spPr>
            <a:xfrm>
              <a:off x="0" y="1727445"/>
              <a:ext cx="7531100" cy="2567093"/>
            </a:xfrm>
            <a:prstGeom prst="rect">
              <a:avLst/>
            </a:prstGeom>
          </p:spPr>
          <p:txBody>
            <a:bodyPr lIns="0" tIns="0" rIns="0" bIns="0" rtlCol="0" anchor="t">
              <a:spAutoFit/>
            </a:bodyPr>
            <a:lstStyle/>
            <a:p>
              <a:pPr>
                <a:lnSpc>
                  <a:spcPts val="3079"/>
                </a:lnSpc>
              </a:pPr>
              <a:r>
                <a:rPr lang="en-US" sz="2199">
                  <a:solidFill>
                    <a:srgbClr val="2A2A2A"/>
                  </a:solidFill>
                  <a:latin typeface="Open Sans"/>
                </a:rPr>
                <a:t>Use these design resources in your</a:t>
              </a:r>
            </a:p>
            <a:p>
              <a:pPr>
                <a:lnSpc>
                  <a:spcPts val="3079"/>
                </a:lnSpc>
              </a:pPr>
              <a:r>
                <a:rPr lang="en-US" sz="2199">
                  <a:solidFill>
                    <a:srgbClr val="2A2A2A"/>
                  </a:solidFill>
                  <a:latin typeface="Open Sans"/>
                </a:rPr>
                <a:t>Canva Presentation. Happy designing! </a:t>
              </a:r>
            </a:p>
            <a:p>
              <a:pPr>
                <a:lnSpc>
                  <a:spcPts val="3079"/>
                </a:lnSpc>
              </a:pPr>
              <a:endParaRPr lang="en-US" sz="2199">
                <a:solidFill>
                  <a:srgbClr val="2A2A2A"/>
                </a:solidFill>
                <a:latin typeface="Open Sans"/>
              </a:endParaRPr>
            </a:p>
            <a:p>
              <a:pPr>
                <a:lnSpc>
                  <a:spcPts val="3079"/>
                </a:lnSpc>
              </a:pPr>
              <a:r>
                <a:rPr lang="en-US" sz="2199">
                  <a:solidFill>
                    <a:srgbClr val="2A2A2A"/>
                  </a:solidFill>
                  <a:latin typeface="Open Sans"/>
                </a:rPr>
                <a:t>Don't forget to delete or hide this page before presenting. </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8022031" y="0"/>
          <a:ext cx="10265969" cy="10287000"/>
        </p:xfrm>
        <a:graphic>
          <a:graphicData uri="http://schemas.openxmlformats.org/drawingml/2006/table">
            <a:tbl>
              <a:tblPr/>
              <a:tblGrid>
                <a:gridCol w="5132984">
                  <a:extLst>
                    <a:ext uri="{9D8B030D-6E8A-4147-A177-3AD203B41FA5}">
                      <a16:colId xmlns:a16="http://schemas.microsoft.com/office/drawing/2014/main" val="20000"/>
                    </a:ext>
                  </a:extLst>
                </a:gridCol>
                <a:gridCol w="5132984">
                  <a:extLst>
                    <a:ext uri="{9D8B030D-6E8A-4147-A177-3AD203B41FA5}">
                      <a16:colId xmlns:a16="http://schemas.microsoft.com/office/drawing/2014/main" val="20001"/>
                    </a:ext>
                  </a:extLst>
                </a:gridCol>
              </a:tblGrid>
              <a:tr h="2542053">
                <a:tc>
                  <a:txBody>
                    <a:bodyPr/>
                    <a:lstStyle/>
                    <a:p>
                      <a:pPr algn="ctr">
                        <a:lnSpc>
                          <a:spcPts val="4200"/>
                        </a:lnSpc>
                        <a:defRPr/>
                      </a:pPr>
                      <a:r>
                        <a:rPr lang="en-US" sz="3000">
                          <a:solidFill>
                            <a:srgbClr val="2A2A2A"/>
                          </a:solidFill>
                          <a:latin typeface="Open Sans"/>
                        </a:rPr>
                        <a:t>B for blur</a:t>
                      </a:r>
                      <a:endParaRPr lang="en-US" sz="1100"/>
                    </a:p>
                  </a:txBody>
                  <a:tcPr marL="190500" marR="190500" marT="190500" marB="190500" anchor="ctr">
                    <a:lnL w="9525" cap="flat" cmpd="sng" algn="ctr">
                      <a:solidFill>
                        <a:srgbClr val="2A2A2A"/>
                      </a:solidFill>
                      <a:prstDash val="solid"/>
                      <a:round/>
                      <a:headEnd type="none" w="med" len="med"/>
                      <a:tailEnd type="none" w="med" len="med"/>
                    </a:lnL>
                    <a:lnR w="9525" cap="flat" cmpd="sng" algn="ctr">
                      <a:solidFill>
                        <a:srgbClr val="2A2A2A"/>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2A2A2A"/>
                      </a:solidFill>
                      <a:prstDash val="solid"/>
                      <a:round/>
                      <a:headEnd type="none" w="med" len="med"/>
                      <a:tailEnd type="none" w="med" len="med"/>
                    </a:lnB>
                    <a:solidFill>
                      <a:srgbClr val="ABDEB6"/>
                    </a:solidFill>
                  </a:tcPr>
                </a:tc>
                <a:tc>
                  <a:txBody>
                    <a:bodyPr/>
                    <a:lstStyle/>
                    <a:p>
                      <a:pPr algn="ctr">
                        <a:lnSpc>
                          <a:spcPts val="4200"/>
                        </a:lnSpc>
                        <a:defRPr/>
                      </a:pPr>
                      <a:r>
                        <a:rPr lang="en-US" sz="3000">
                          <a:solidFill>
                            <a:srgbClr val="2A2A2A"/>
                          </a:solidFill>
                          <a:latin typeface="Open Sans"/>
                        </a:rPr>
                        <a:t>C for confetti</a:t>
                      </a:r>
                      <a:endParaRPr lang="en-US" sz="1100"/>
                    </a:p>
                  </a:txBody>
                  <a:tcPr marL="190500" marR="190500" marT="190500" marB="190500" anchor="ctr">
                    <a:lnL w="9525" cap="flat" cmpd="sng" algn="ctr">
                      <a:solidFill>
                        <a:srgbClr val="2A2A2A"/>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2A2A2A"/>
                      </a:solidFill>
                      <a:prstDash val="solid"/>
                      <a:round/>
                      <a:headEnd type="none" w="med" len="med"/>
                      <a:tailEnd type="none" w="med" len="med"/>
                    </a:lnB>
                    <a:solidFill>
                      <a:srgbClr val="399D4E"/>
                    </a:solidFill>
                  </a:tcPr>
                </a:tc>
                <a:extLst>
                  <a:ext uri="{0D108BD9-81ED-4DB2-BD59-A6C34878D82A}">
                    <a16:rowId xmlns:a16="http://schemas.microsoft.com/office/drawing/2014/main" val="10000"/>
                  </a:ext>
                </a:extLst>
              </a:tr>
              <a:tr h="2542053">
                <a:tc>
                  <a:txBody>
                    <a:bodyPr/>
                    <a:lstStyle/>
                    <a:p>
                      <a:pPr algn="ctr">
                        <a:lnSpc>
                          <a:spcPts val="4200"/>
                        </a:lnSpc>
                        <a:defRPr/>
                      </a:pPr>
                      <a:r>
                        <a:rPr lang="en-US" sz="3000">
                          <a:solidFill>
                            <a:srgbClr val="2A2A2A"/>
                          </a:solidFill>
                          <a:latin typeface="Open Sans"/>
                        </a:rPr>
                        <a:t>D for a drumroll</a:t>
                      </a:r>
                      <a:endParaRPr lang="en-US" sz="1100"/>
                    </a:p>
                  </a:txBody>
                  <a:tcPr marL="190500" marR="190500" marT="190500" marB="190500" anchor="ctr">
                    <a:lnL w="9525" cap="flat" cmpd="sng" algn="ctr">
                      <a:solidFill>
                        <a:srgbClr val="2A2A2A"/>
                      </a:solidFill>
                      <a:prstDash val="solid"/>
                      <a:round/>
                      <a:headEnd type="none" w="med" len="med"/>
                      <a:tailEnd type="none" w="med" len="med"/>
                    </a:lnL>
                    <a:lnR w="9525" cap="flat" cmpd="sng" algn="ctr">
                      <a:solidFill>
                        <a:srgbClr val="2A2A2A"/>
                      </a:solidFill>
                      <a:prstDash val="solid"/>
                      <a:round/>
                      <a:headEnd type="none" w="med" len="med"/>
                      <a:tailEnd type="none" w="med" len="med"/>
                    </a:lnR>
                    <a:lnT w="9525" cap="flat" cmpd="sng" algn="ctr">
                      <a:solidFill>
                        <a:srgbClr val="2A2A2A"/>
                      </a:solidFill>
                      <a:prstDash val="solid"/>
                      <a:round/>
                      <a:headEnd type="none" w="med" len="med"/>
                      <a:tailEnd type="none" w="med" len="med"/>
                    </a:lnT>
                    <a:lnB w="9525" cap="flat" cmpd="sng" algn="ctr">
                      <a:solidFill>
                        <a:srgbClr val="2A2A2A"/>
                      </a:solidFill>
                      <a:prstDash val="solid"/>
                      <a:round/>
                      <a:headEnd type="none" w="med" len="med"/>
                      <a:tailEnd type="none" w="med" len="med"/>
                    </a:lnB>
                    <a:solidFill>
                      <a:srgbClr val="399D4E"/>
                    </a:solidFill>
                  </a:tcPr>
                </a:tc>
                <a:tc>
                  <a:txBody>
                    <a:bodyPr/>
                    <a:lstStyle/>
                    <a:p>
                      <a:pPr algn="ctr">
                        <a:lnSpc>
                          <a:spcPts val="4200"/>
                        </a:lnSpc>
                        <a:defRPr/>
                      </a:pPr>
                      <a:r>
                        <a:rPr lang="en-US" sz="3000">
                          <a:solidFill>
                            <a:srgbClr val="2A2A2A"/>
                          </a:solidFill>
                          <a:latin typeface="Open Sans"/>
                        </a:rPr>
                        <a:t>M for mic drop</a:t>
                      </a:r>
                      <a:endParaRPr lang="en-US" sz="1100"/>
                    </a:p>
                  </a:txBody>
                  <a:tcPr marL="190500" marR="190500" marT="190500" marB="190500" anchor="ctr">
                    <a:lnL w="9525" cap="flat" cmpd="sng" algn="ctr">
                      <a:solidFill>
                        <a:srgbClr val="2A2A2A"/>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2A2A2A"/>
                      </a:solidFill>
                      <a:prstDash val="solid"/>
                      <a:round/>
                      <a:headEnd type="none" w="med" len="med"/>
                      <a:tailEnd type="none" w="med" len="med"/>
                    </a:lnT>
                    <a:lnB w="9525" cap="flat" cmpd="sng" algn="ctr">
                      <a:solidFill>
                        <a:srgbClr val="2A2A2A"/>
                      </a:solidFill>
                      <a:prstDash val="solid"/>
                      <a:round/>
                      <a:headEnd type="none" w="med" len="med"/>
                      <a:tailEnd type="none" w="med" len="med"/>
                    </a:lnB>
                    <a:solidFill>
                      <a:srgbClr val="ABDEB6"/>
                    </a:solidFill>
                  </a:tcPr>
                </a:tc>
                <a:extLst>
                  <a:ext uri="{0D108BD9-81ED-4DB2-BD59-A6C34878D82A}">
                    <a16:rowId xmlns:a16="http://schemas.microsoft.com/office/drawing/2014/main" val="10001"/>
                  </a:ext>
                </a:extLst>
              </a:tr>
              <a:tr h="2542053">
                <a:tc>
                  <a:txBody>
                    <a:bodyPr/>
                    <a:lstStyle/>
                    <a:p>
                      <a:pPr algn="ctr">
                        <a:lnSpc>
                          <a:spcPts val="4200"/>
                        </a:lnSpc>
                        <a:defRPr/>
                      </a:pPr>
                      <a:r>
                        <a:rPr lang="en-US" sz="3000">
                          <a:solidFill>
                            <a:srgbClr val="2A2A2A"/>
                          </a:solidFill>
                          <a:latin typeface="Open Sans"/>
                        </a:rPr>
                        <a:t>O for bubbles</a:t>
                      </a:r>
                      <a:endParaRPr lang="en-US" sz="1100"/>
                    </a:p>
                  </a:txBody>
                  <a:tcPr marL="190500" marR="190500" marT="190500" marB="190500" anchor="ctr">
                    <a:lnL w="9525" cap="flat" cmpd="sng" algn="ctr">
                      <a:solidFill>
                        <a:srgbClr val="2A2A2A"/>
                      </a:solidFill>
                      <a:prstDash val="solid"/>
                      <a:round/>
                      <a:headEnd type="none" w="med" len="med"/>
                      <a:tailEnd type="none" w="med" len="med"/>
                    </a:lnL>
                    <a:lnR w="9525" cap="flat" cmpd="sng" algn="ctr">
                      <a:solidFill>
                        <a:srgbClr val="2A2A2A"/>
                      </a:solidFill>
                      <a:prstDash val="solid"/>
                      <a:round/>
                      <a:headEnd type="none" w="med" len="med"/>
                      <a:tailEnd type="none" w="med" len="med"/>
                    </a:lnR>
                    <a:lnT w="9525" cap="flat" cmpd="sng" algn="ctr">
                      <a:solidFill>
                        <a:srgbClr val="2A2A2A"/>
                      </a:solidFill>
                      <a:prstDash val="solid"/>
                      <a:round/>
                      <a:headEnd type="none" w="med" len="med"/>
                      <a:tailEnd type="none" w="med" len="med"/>
                    </a:lnT>
                    <a:lnB w="9525" cap="flat" cmpd="sng" algn="ctr">
                      <a:solidFill>
                        <a:srgbClr val="2A2A2A"/>
                      </a:solidFill>
                      <a:prstDash val="solid"/>
                      <a:round/>
                      <a:headEnd type="none" w="med" len="med"/>
                      <a:tailEnd type="none" w="med" len="med"/>
                    </a:lnB>
                    <a:solidFill>
                      <a:srgbClr val="ABDEB6"/>
                    </a:solidFill>
                  </a:tcPr>
                </a:tc>
                <a:tc>
                  <a:txBody>
                    <a:bodyPr/>
                    <a:lstStyle/>
                    <a:p>
                      <a:pPr algn="ctr">
                        <a:lnSpc>
                          <a:spcPts val="4200"/>
                        </a:lnSpc>
                        <a:defRPr/>
                      </a:pPr>
                      <a:r>
                        <a:rPr lang="en-US" sz="3000">
                          <a:solidFill>
                            <a:srgbClr val="2A2A2A"/>
                          </a:solidFill>
                          <a:latin typeface="Open Sans"/>
                        </a:rPr>
                        <a:t>Q for quiet</a:t>
                      </a:r>
                      <a:endParaRPr lang="en-US" sz="1100"/>
                    </a:p>
                  </a:txBody>
                  <a:tcPr marL="190500" marR="190500" marT="190500" marB="190500" anchor="ctr">
                    <a:lnL w="9525" cap="flat" cmpd="sng" algn="ctr">
                      <a:solidFill>
                        <a:srgbClr val="2A2A2A"/>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2A2A2A"/>
                      </a:solidFill>
                      <a:prstDash val="solid"/>
                      <a:round/>
                      <a:headEnd type="none" w="med" len="med"/>
                      <a:tailEnd type="none" w="med" len="med"/>
                    </a:lnT>
                    <a:lnB w="9525" cap="flat" cmpd="sng" algn="ctr">
                      <a:solidFill>
                        <a:srgbClr val="2A2A2A"/>
                      </a:solidFill>
                      <a:prstDash val="solid"/>
                      <a:round/>
                      <a:headEnd type="none" w="med" len="med"/>
                      <a:tailEnd type="none" w="med" len="med"/>
                    </a:lnB>
                    <a:solidFill>
                      <a:srgbClr val="399D4E"/>
                    </a:solidFill>
                  </a:tcPr>
                </a:tc>
                <a:extLst>
                  <a:ext uri="{0D108BD9-81ED-4DB2-BD59-A6C34878D82A}">
                    <a16:rowId xmlns:a16="http://schemas.microsoft.com/office/drawing/2014/main" val="10002"/>
                  </a:ext>
                </a:extLst>
              </a:tr>
              <a:tr h="2660841">
                <a:tc>
                  <a:txBody>
                    <a:bodyPr/>
                    <a:lstStyle/>
                    <a:p>
                      <a:pPr algn="ctr">
                        <a:lnSpc>
                          <a:spcPts val="4200"/>
                        </a:lnSpc>
                        <a:defRPr/>
                      </a:pPr>
                      <a:r>
                        <a:rPr lang="en-US" sz="3000">
                          <a:solidFill>
                            <a:srgbClr val="2A2A2A"/>
                          </a:solidFill>
                          <a:latin typeface="Open Sans"/>
                        </a:rPr>
                        <a:t>U for unveil</a:t>
                      </a:r>
                      <a:endParaRPr lang="en-US" sz="1100"/>
                    </a:p>
                  </a:txBody>
                  <a:tcPr marL="190500" marR="190500" marT="190500" marB="190500" anchor="ctr">
                    <a:lnL w="9525" cap="flat" cmpd="sng" algn="ctr">
                      <a:solidFill>
                        <a:srgbClr val="2A2A2A"/>
                      </a:solidFill>
                      <a:prstDash val="solid"/>
                      <a:round/>
                      <a:headEnd type="none" w="med" len="med"/>
                      <a:tailEnd type="none" w="med" len="med"/>
                    </a:lnL>
                    <a:lnR w="9525" cap="flat" cmpd="sng" algn="ctr">
                      <a:solidFill>
                        <a:srgbClr val="2A2A2A"/>
                      </a:solidFill>
                      <a:prstDash val="solid"/>
                      <a:round/>
                      <a:headEnd type="none" w="med" len="med"/>
                      <a:tailEnd type="none" w="med" len="med"/>
                    </a:lnR>
                    <a:lnT w="9525" cap="flat" cmpd="sng" algn="ctr">
                      <a:solidFill>
                        <a:srgbClr val="2A2A2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399D4E"/>
                    </a:solidFill>
                  </a:tcPr>
                </a:tc>
                <a:tc>
                  <a:txBody>
                    <a:bodyPr/>
                    <a:lstStyle/>
                    <a:p>
                      <a:pPr algn="ctr">
                        <a:lnSpc>
                          <a:spcPts val="4200"/>
                        </a:lnSpc>
                        <a:defRPr/>
                      </a:pPr>
                      <a:r>
                        <a:rPr lang="en-US" sz="3000">
                          <a:solidFill>
                            <a:srgbClr val="2A2A2A"/>
                          </a:solidFill>
                          <a:latin typeface="Open Sans"/>
                        </a:rPr>
                        <a:t>Any number from 0-9</a:t>
                      </a:r>
                      <a:endParaRPr lang="en-US" sz="1100"/>
                    </a:p>
                    <a:p>
                      <a:pPr algn="ctr">
                        <a:lnSpc>
                          <a:spcPts val="4200"/>
                        </a:lnSpc>
                      </a:pPr>
                      <a:r>
                        <a:rPr lang="en-US" sz="3000">
                          <a:solidFill>
                            <a:srgbClr val="2A2A2A"/>
                          </a:solidFill>
                          <a:latin typeface="Open Sans"/>
                        </a:rPr>
                        <a:t>for a timer</a:t>
                      </a:r>
                    </a:p>
                  </a:txBody>
                  <a:tcPr marL="190500" marR="190500" marT="190500" marB="190500" anchor="ctr">
                    <a:lnL w="9525" cap="flat" cmpd="sng" algn="ctr">
                      <a:solidFill>
                        <a:srgbClr val="2A2A2A"/>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2A2A2A"/>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ABDEB6"/>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1028700" y="3533048"/>
            <a:ext cx="5648325" cy="3220904"/>
            <a:chOff x="0" y="0"/>
            <a:chExt cx="7531100" cy="4294538"/>
          </a:xfrm>
        </p:grpSpPr>
        <p:sp>
          <p:nvSpPr>
            <p:cNvPr id="4" name="TextBox 4"/>
            <p:cNvSpPr txBox="1"/>
            <p:nvPr/>
          </p:nvSpPr>
          <p:spPr>
            <a:xfrm>
              <a:off x="0" y="0"/>
              <a:ext cx="7531100" cy="1219200"/>
            </a:xfrm>
            <a:prstGeom prst="rect">
              <a:avLst/>
            </a:prstGeom>
          </p:spPr>
          <p:txBody>
            <a:bodyPr lIns="0" tIns="0" rIns="0" bIns="0" rtlCol="0" anchor="t">
              <a:spAutoFit/>
            </a:bodyPr>
            <a:lstStyle/>
            <a:p>
              <a:pPr>
                <a:lnSpc>
                  <a:spcPts val="7200"/>
                </a:lnSpc>
              </a:pPr>
              <a:r>
                <a:rPr lang="en-US" sz="6000">
                  <a:solidFill>
                    <a:srgbClr val="2A2A2A"/>
                  </a:solidFill>
                  <a:latin typeface="Open Sans"/>
                </a:rPr>
                <a:t>Resource Page</a:t>
              </a:r>
            </a:p>
          </p:txBody>
        </p:sp>
        <p:sp>
          <p:nvSpPr>
            <p:cNvPr id="5" name="TextBox 5"/>
            <p:cNvSpPr txBox="1"/>
            <p:nvPr/>
          </p:nvSpPr>
          <p:spPr>
            <a:xfrm>
              <a:off x="0" y="1727445"/>
              <a:ext cx="7531100" cy="2567093"/>
            </a:xfrm>
            <a:prstGeom prst="rect">
              <a:avLst/>
            </a:prstGeom>
          </p:spPr>
          <p:txBody>
            <a:bodyPr lIns="0" tIns="0" rIns="0" bIns="0" rtlCol="0" anchor="t">
              <a:spAutoFit/>
            </a:bodyPr>
            <a:lstStyle/>
            <a:p>
              <a:pPr>
                <a:lnSpc>
                  <a:spcPts val="3079"/>
                </a:lnSpc>
              </a:pPr>
              <a:r>
                <a:rPr lang="en-US" sz="2199">
                  <a:solidFill>
                    <a:srgbClr val="2A2A2A"/>
                  </a:solidFill>
                  <a:latin typeface="Open Sans"/>
                </a:rPr>
                <a:t>Find the magic and fun in presenting with Canva Presentations. Press the following keys while on Present mode! </a:t>
              </a:r>
            </a:p>
            <a:p>
              <a:pPr>
                <a:lnSpc>
                  <a:spcPts val="3079"/>
                </a:lnSpc>
              </a:pPr>
              <a:endParaRPr lang="en-US" sz="2199">
                <a:solidFill>
                  <a:srgbClr val="2A2A2A"/>
                </a:solidFill>
                <a:latin typeface="Open Sans"/>
              </a:endParaRPr>
            </a:p>
            <a:p>
              <a:pPr>
                <a:lnSpc>
                  <a:spcPts val="3079"/>
                </a:lnSpc>
              </a:pPr>
              <a:r>
                <a:rPr lang="en-US" sz="2199">
                  <a:solidFill>
                    <a:srgbClr val="2A2A2A"/>
                  </a:solidFill>
                  <a:latin typeface="Open Sans"/>
                </a:rPr>
                <a:t>Delete or hide this page before presenting.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EFB2"/>
        </a:solidFill>
        <a:effectLst/>
      </p:bgPr>
    </p:bg>
    <p:spTree>
      <p:nvGrpSpPr>
        <p:cNvPr id="1" name=""/>
        <p:cNvGrpSpPr/>
        <p:nvPr/>
      </p:nvGrpSpPr>
      <p:grpSpPr>
        <a:xfrm>
          <a:off x="0" y="0"/>
          <a:ext cx="0" cy="0"/>
          <a:chOff x="0" y="0"/>
          <a:chExt cx="0" cy="0"/>
        </a:xfrm>
      </p:grpSpPr>
      <p:sp>
        <p:nvSpPr>
          <p:cNvPr id="2" name="TextBox 2"/>
          <p:cNvSpPr txBox="1"/>
          <p:nvPr/>
        </p:nvSpPr>
        <p:spPr>
          <a:xfrm>
            <a:off x="705466" y="1959528"/>
            <a:ext cx="10814275" cy="852734"/>
          </a:xfrm>
          <a:prstGeom prst="rect">
            <a:avLst/>
          </a:prstGeom>
        </p:spPr>
        <p:txBody>
          <a:bodyPr wrap="square" lIns="0" tIns="0" rIns="0" bIns="0" rtlCol="0" anchor="t">
            <a:spAutoFit/>
          </a:bodyPr>
          <a:lstStyle/>
          <a:p>
            <a:pPr algn="ctr">
              <a:lnSpc>
                <a:spcPts val="6999"/>
              </a:lnSpc>
              <a:spcBef>
                <a:spcPct val="0"/>
              </a:spcBef>
            </a:pPr>
            <a:r>
              <a:rPr lang="en-US" sz="4999" b="1" dirty="0">
                <a:solidFill>
                  <a:srgbClr val="000000"/>
                </a:solidFill>
                <a:latin typeface="Open Sans" panose="020B0606030504020204" pitchFamily="34" charset="0"/>
                <a:ea typeface="Open Sans" panose="020B0606030504020204" pitchFamily="34" charset="0"/>
                <a:cs typeface="Open Sans" panose="020B0606030504020204" pitchFamily="34" charset="0"/>
              </a:rPr>
              <a:t>Introduction to Virtual Memory</a:t>
            </a:r>
          </a:p>
        </p:txBody>
      </p:sp>
      <p:sp>
        <p:nvSpPr>
          <p:cNvPr id="3" name="TextBox 3"/>
          <p:cNvSpPr txBox="1"/>
          <p:nvPr/>
        </p:nvSpPr>
        <p:spPr>
          <a:xfrm>
            <a:off x="1208451" y="3427981"/>
            <a:ext cx="11048999" cy="4082400"/>
          </a:xfrm>
          <a:prstGeom prst="rect">
            <a:avLst/>
          </a:prstGeom>
        </p:spPr>
        <p:txBody>
          <a:bodyPr wrap="square" lIns="0" tIns="0" rIns="0" bIns="0" rtlCol="0" anchor="t">
            <a:spAutoFit/>
          </a:bodyPr>
          <a:lstStyle/>
          <a:p>
            <a:pPr>
              <a:lnSpc>
                <a:spcPts val="4619"/>
              </a:lnSpc>
              <a:spcBef>
                <a:spcPct val="0"/>
              </a:spcBef>
            </a:pPr>
            <a:r>
              <a:rPr lang="en-US" sz="2800" dirty="0">
                <a:solidFill>
                  <a:srgbClr val="000000"/>
                </a:solidFill>
                <a:latin typeface="Open Sans" panose="020B0606030504020204" pitchFamily="34" charset="0"/>
                <a:ea typeface="Open Sans" panose="020B0606030504020204" pitchFamily="34" charset="0"/>
                <a:cs typeface="Open Sans" panose="020B0606030504020204" pitchFamily="34" charset="0"/>
              </a:rPr>
              <a:t>Virtual memory is a memory management technique used by operating systems to simulate more RAM than is physically available. It allows programs to use more memory than is actually installed on the computer by temporarily transferring data from RAM to disk storage. This allows the computer to run programs that require more memory than is physically available, improving overall system performance.</a:t>
            </a:r>
          </a:p>
        </p:txBody>
      </p:sp>
      <p:grpSp>
        <p:nvGrpSpPr>
          <p:cNvPr id="4" name="Group 2">
            <a:extLst>
              <a:ext uri="{FF2B5EF4-FFF2-40B4-BE49-F238E27FC236}">
                <a16:creationId xmlns:a16="http://schemas.microsoft.com/office/drawing/2014/main" id="{6E61BDC1-2A88-ADF4-B85D-96F84544C4DF}"/>
              </a:ext>
            </a:extLst>
          </p:cNvPr>
          <p:cNvGrpSpPr/>
          <p:nvPr/>
        </p:nvGrpSpPr>
        <p:grpSpPr>
          <a:xfrm>
            <a:off x="12257450" y="1866900"/>
            <a:ext cx="5325085" cy="6998853"/>
            <a:chOff x="0" y="0"/>
            <a:chExt cx="7100114" cy="9331804"/>
          </a:xfrm>
        </p:grpSpPr>
        <p:sp>
          <p:nvSpPr>
            <p:cNvPr id="5" name="Freeform 3">
              <a:extLst>
                <a:ext uri="{FF2B5EF4-FFF2-40B4-BE49-F238E27FC236}">
                  <a16:creationId xmlns:a16="http://schemas.microsoft.com/office/drawing/2014/main" id="{EDDC92DD-972A-DD43-F079-5815D8D4B89A}"/>
                </a:ext>
              </a:extLst>
            </p:cNvPr>
            <p:cNvSpPr/>
            <p:nvPr/>
          </p:nvSpPr>
          <p:spPr>
            <a:xfrm>
              <a:off x="0" y="5161799"/>
              <a:ext cx="6929012" cy="4170005"/>
            </a:xfrm>
            <a:custGeom>
              <a:avLst/>
              <a:gdLst/>
              <a:ahLst/>
              <a:cxnLst/>
              <a:rect l="l" t="t" r="r" b="b"/>
              <a:pathLst>
                <a:path w="6929012" h="4170005">
                  <a:moveTo>
                    <a:pt x="0" y="0"/>
                  </a:moveTo>
                  <a:lnTo>
                    <a:pt x="6929012" y="0"/>
                  </a:lnTo>
                  <a:lnTo>
                    <a:pt x="6929012" y="4170005"/>
                  </a:lnTo>
                  <a:lnTo>
                    <a:pt x="0" y="4170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4">
              <a:extLst>
                <a:ext uri="{FF2B5EF4-FFF2-40B4-BE49-F238E27FC236}">
                  <a16:creationId xmlns:a16="http://schemas.microsoft.com/office/drawing/2014/main" id="{AEB85357-C1C4-FBFE-4235-AC485C837B74}"/>
                </a:ext>
              </a:extLst>
            </p:cNvPr>
            <p:cNvSpPr/>
            <p:nvPr/>
          </p:nvSpPr>
          <p:spPr>
            <a:xfrm>
              <a:off x="2435115" y="0"/>
              <a:ext cx="4664998" cy="6212468"/>
            </a:xfrm>
            <a:custGeom>
              <a:avLst/>
              <a:gdLst/>
              <a:ahLst/>
              <a:cxnLst/>
              <a:rect l="l" t="t" r="r" b="b"/>
              <a:pathLst>
                <a:path w="4664998" h="6212468">
                  <a:moveTo>
                    <a:pt x="0" y="0"/>
                  </a:moveTo>
                  <a:lnTo>
                    <a:pt x="4664999" y="0"/>
                  </a:lnTo>
                  <a:lnTo>
                    <a:pt x="4664999" y="6212468"/>
                  </a:lnTo>
                  <a:lnTo>
                    <a:pt x="0" y="6212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848" y="3356812"/>
            <a:ext cx="18288000" cy="0"/>
          </a:xfrm>
          <a:prstGeom prst="line">
            <a:avLst/>
          </a:prstGeom>
          <a:ln w="9525" cap="rnd">
            <a:solidFill>
              <a:srgbClr val="2A2A2A"/>
            </a:solidFill>
            <a:prstDash val="solid"/>
            <a:headEnd type="none" w="sm" len="sm"/>
            <a:tailEnd type="none" w="sm" len="sm"/>
          </a:ln>
        </p:spPr>
        <p:txBody>
          <a:bodyPr/>
          <a:lstStyle/>
          <a:p>
            <a:endParaRPr lang="en-IN" dirty="0"/>
          </a:p>
        </p:txBody>
      </p:sp>
      <p:grpSp>
        <p:nvGrpSpPr>
          <p:cNvPr id="3" name="Group 3"/>
          <p:cNvGrpSpPr/>
          <p:nvPr/>
        </p:nvGrpSpPr>
        <p:grpSpPr>
          <a:xfrm>
            <a:off x="2294044" y="3231966"/>
            <a:ext cx="259216" cy="259216"/>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1EFB2"/>
            </a:solidFill>
          </p:spPr>
        </p:sp>
      </p:grpSp>
      <p:grpSp>
        <p:nvGrpSpPr>
          <p:cNvPr id="5" name="Group 5"/>
          <p:cNvGrpSpPr/>
          <p:nvPr/>
        </p:nvGrpSpPr>
        <p:grpSpPr>
          <a:xfrm>
            <a:off x="5660642" y="3231966"/>
            <a:ext cx="259216" cy="25921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1EFB2"/>
            </a:solidFill>
          </p:spPr>
        </p:sp>
      </p:grpSp>
      <p:grpSp>
        <p:nvGrpSpPr>
          <p:cNvPr id="7" name="Group 7"/>
          <p:cNvGrpSpPr/>
          <p:nvPr/>
        </p:nvGrpSpPr>
        <p:grpSpPr>
          <a:xfrm>
            <a:off x="9027240" y="3231966"/>
            <a:ext cx="259216" cy="25921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1EFB2"/>
            </a:solidFill>
          </p:spPr>
        </p:sp>
      </p:grpSp>
      <p:grpSp>
        <p:nvGrpSpPr>
          <p:cNvPr id="9" name="Group 9"/>
          <p:cNvGrpSpPr/>
          <p:nvPr/>
        </p:nvGrpSpPr>
        <p:grpSpPr>
          <a:xfrm>
            <a:off x="12393838" y="3231966"/>
            <a:ext cx="259216" cy="25921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1EFB2"/>
            </a:solidFill>
          </p:spPr>
        </p:sp>
      </p:grpSp>
      <p:grpSp>
        <p:nvGrpSpPr>
          <p:cNvPr id="11" name="Group 11"/>
          <p:cNvGrpSpPr/>
          <p:nvPr/>
        </p:nvGrpSpPr>
        <p:grpSpPr>
          <a:xfrm>
            <a:off x="15760436" y="3231966"/>
            <a:ext cx="259216" cy="259216"/>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1EFB2"/>
            </a:solidFill>
          </p:spPr>
        </p:sp>
      </p:grpSp>
      <p:sp>
        <p:nvSpPr>
          <p:cNvPr id="17" name="TextBox 17"/>
          <p:cNvSpPr txBox="1"/>
          <p:nvPr/>
        </p:nvSpPr>
        <p:spPr>
          <a:xfrm>
            <a:off x="4384657" y="4607918"/>
            <a:ext cx="2811186" cy="1384995"/>
          </a:xfrm>
          <a:prstGeom prst="rect">
            <a:avLst/>
          </a:prstGeom>
        </p:spPr>
        <p:txBody>
          <a:bodyPr wrap="square" lIns="0" tIns="0" rIns="0" bIns="0" rtlCol="0" anchor="t">
            <a:spAutoFit/>
          </a:bodyPr>
          <a:lstStyle/>
          <a:p>
            <a:pPr marL="0" lvl="0" indent="0" algn="ctr">
              <a:lnSpc>
                <a:spcPts val="3600"/>
              </a:lnSpc>
              <a:spcBef>
                <a:spcPct val="0"/>
              </a:spcBef>
            </a:pPr>
            <a:r>
              <a:rPr lang="en-US" sz="3600" u="none" dirty="0">
                <a:solidFill>
                  <a:srgbClr val="2A2A2A"/>
                </a:solidFill>
                <a:latin typeface="Open Sans Bold"/>
              </a:rPr>
              <a:t>Physical Memory (RAM):</a:t>
            </a:r>
          </a:p>
        </p:txBody>
      </p:sp>
      <p:sp>
        <p:nvSpPr>
          <p:cNvPr id="20" name="TextBox 20"/>
          <p:cNvSpPr txBox="1"/>
          <p:nvPr/>
        </p:nvSpPr>
        <p:spPr>
          <a:xfrm>
            <a:off x="888451" y="4603456"/>
            <a:ext cx="2811186" cy="1384995"/>
          </a:xfrm>
          <a:prstGeom prst="rect">
            <a:avLst/>
          </a:prstGeom>
        </p:spPr>
        <p:txBody>
          <a:bodyPr wrap="square" lIns="0" tIns="0" rIns="0" bIns="0" rtlCol="0" anchor="t">
            <a:spAutoFit/>
          </a:bodyPr>
          <a:lstStyle/>
          <a:p>
            <a:pPr marL="0" lvl="0" indent="0" algn="ctr">
              <a:lnSpc>
                <a:spcPts val="3600"/>
              </a:lnSpc>
              <a:spcBef>
                <a:spcPct val="0"/>
              </a:spcBef>
            </a:pPr>
            <a:r>
              <a:rPr lang="en-US" sz="3600" u="none" dirty="0">
                <a:solidFill>
                  <a:srgbClr val="2A2A2A"/>
                </a:solidFill>
                <a:latin typeface="Open Sans Bold"/>
              </a:rPr>
              <a:t>Virtual Address Space</a:t>
            </a:r>
          </a:p>
        </p:txBody>
      </p:sp>
      <p:sp>
        <p:nvSpPr>
          <p:cNvPr id="23" name="TextBox 23"/>
          <p:cNvSpPr txBox="1"/>
          <p:nvPr/>
        </p:nvSpPr>
        <p:spPr>
          <a:xfrm>
            <a:off x="7751255" y="4607918"/>
            <a:ext cx="2811186" cy="465384"/>
          </a:xfrm>
          <a:prstGeom prst="rect">
            <a:avLst/>
          </a:prstGeom>
        </p:spPr>
        <p:txBody>
          <a:bodyPr wrap="square" lIns="0" tIns="0" rIns="0" bIns="0" rtlCol="0" anchor="t">
            <a:spAutoFit/>
          </a:bodyPr>
          <a:lstStyle/>
          <a:p>
            <a:pPr marL="0" lvl="0" indent="0" algn="ctr">
              <a:lnSpc>
                <a:spcPts val="3600"/>
              </a:lnSpc>
              <a:spcBef>
                <a:spcPct val="0"/>
              </a:spcBef>
            </a:pPr>
            <a:r>
              <a:rPr lang="en-US" sz="3600" u="none" dirty="0">
                <a:solidFill>
                  <a:srgbClr val="2A2A2A"/>
                </a:solidFill>
                <a:latin typeface="Open Sans Bold"/>
              </a:rPr>
              <a:t>Page Faults</a:t>
            </a:r>
          </a:p>
        </p:txBody>
      </p:sp>
      <p:sp>
        <p:nvSpPr>
          <p:cNvPr id="26" name="TextBox 26"/>
          <p:cNvSpPr txBox="1"/>
          <p:nvPr/>
        </p:nvSpPr>
        <p:spPr>
          <a:xfrm>
            <a:off x="11117853" y="4607918"/>
            <a:ext cx="3044706" cy="927049"/>
          </a:xfrm>
          <a:prstGeom prst="rect">
            <a:avLst/>
          </a:prstGeom>
        </p:spPr>
        <p:txBody>
          <a:bodyPr wrap="square" lIns="0" tIns="0" rIns="0" bIns="0" rtlCol="0" anchor="t">
            <a:spAutoFit/>
          </a:bodyPr>
          <a:lstStyle/>
          <a:p>
            <a:pPr marL="0" lvl="0" indent="0" algn="ctr">
              <a:lnSpc>
                <a:spcPts val="3600"/>
              </a:lnSpc>
              <a:spcBef>
                <a:spcPct val="0"/>
              </a:spcBef>
            </a:pPr>
            <a:r>
              <a:rPr lang="en-US" sz="3600" u="none" dirty="0">
                <a:solidFill>
                  <a:srgbClr val="2A2A2A"/>
                </a:solidFill>
                <a:latin typeface="Open Sans Bold"/>
              </a:rPr>
              <a:t>Page Replacement</a:t>
            </a:r>
          </a:p>
        </p:txBody>
      </p:sp>
      <p:sp>
        <p:nvSpPr>
          <p:cNvPr id="29" name="TextBox 29"/>
          <p:cNvSpPr txBox="1"/>
          <p:nvPr/>
        </p:nvSpPr>
        <p:spPr>
          <a:xfrm>
            <a:off x="14484451" y="4607918"/>
            <a:ext cx="2811186" cy="927049"/>
          </a:xfrm>
          <a:prstGeom prst="rect">
            <a:avLst/>
          </a:prstGeom>
        </p:spPr>
        <p:txBody>
          <a:bodyPr wrap="square" lIns="0" tIns="0" rIns="0" bIns="0" rtlCol="0" anchor="t">
            <a:spAutoFit/>
          </a:bodyPr>
          <a:lstStyle/>
          <a:p>
            <a:pPr marL="0" lvl="0" indent="0" algn="ctr">
              <a:lnSpc>
                <a:spcPts val="3600"/>
              </a:lnSpc>
              <a:spcBef>
                <a:spcPct val="0"/>
              </a:spcBef>
            </a:pPr>
            <a:r>
              <a:rPr lang="en-US" sz="3600" u="none" dirty="0">
                <a:solidFill>
                  <a:srgbClr val="2A2A2A"/>
                </a:solidFill>
                <a:latin typeface="Open Sans Bold"/>
              </a:rPr>
              <a:t>Address Translation</a:t>
            </a:r>
          </a:p>
        </p:txBody>
      </p:sp>
      <p:sp>
        <p:nvSpPr>
          <p:cNvPr id="31" name="TextBox 31"/>
          <p:cNvSpPr txBox="1"/>
          <p:nvPr/>
        </p:nvSpPr>
        <p:spPr>
          <a:xfrm>
            <a:off x="1181100" y="1307045"/>
            <a:ext cx="14200796" cy="1066800"/>
          </a:xfrm>
          <a:prstGeom prst="rect">
            <a:avLst/>
          </a:prstGeom>
        </p:spPr>
        <p:txBody>
          <a:bodyPr lIns="0" tIns="0" rIns="0" bIns="0" rtlCol="0" anchor="t">
            <a:spAutoFit/>
          </a:bodyPr>
          <a:lstStyle/>
          <a:p>
            <a:pPr>
              <a:lnSpc>
                <a:spcPts val="8400"/>
              </a:lnSpc>
            </a:pPr>
            <a:r>
              <a:rPr lang="en-US" sz="7000" dirty="0">
                <a:solidFill>
                  <a:srgbClr val="2A2A2A"/>
                </a:solidFill>
                <a:latin typeface="Open Sans"/>
              </a:rPr>
              <a:t>Basic concepts of </a:t>
            </a:r>
            <a:r>
              <a:rPr lang="en-US" sz="7000" dirty="0">
                <a:solidFill>
                  <a:srgbClr val="399D4E"/>
                </a:solidFill>
                <a:latin typeface="Open Sans"/>
              </a:rPr>
              <a:t>Virtual Memory</a:t>
            </a:r>
          </a:p>
        </p:txBody>
      </p:sp>
      <p:sp>
        <p:nvSpPr>
          <p:cNvPr id="37" name="TextBox 36">
            <a:extLst>
              <a:ext uri="{FF2B5EF4-FFF2-40B4-BE49-F238E27FC236}">
                <a16:creationId xmlns:a16="http://schemas.microsoft.com/office/drawing/2014/main" id="{CDE1056D-FEB9-7F35-1F83-664F5F5BDE97}"/>
              </a:ext>
            </a:extLst>
          </p:cNvPr>
          <p:cNvSpPr txBox="1"/>
          <p:nvPr/>
        </p:nvSpPr>
        <p:spPr>
          <a:xfrm>
            <a:off x="1064340" y="6362700"/>
            <a:ext cx="2459408" cy="1938992"/>
          </a:xfrm>
          <a:prstGeom prst="rect">
            <a:avLst/>
          </a:prstGeom>
          <a:noFill/>
        </p:spPr>
        <p:txBody>
          <a:bodyPr wrap="square">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Each process sees a larger memory space than physically available.</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id="{3E9E9B1C-DBB8-CA5F-1D0E-E68D2009FBEA}"/>
              </a:ext>
            </a:extLst>
          </p:cNvPr>
          <p:cNvSpPr txBox="1"/>
          <p:nvPr/>
        </p:nvSpPr>
        <p:spPr>
          <a:xfrm>
            <a:off x="4501417" y="6361050"/>
            <a:ext cx="2811185" cy="1938992"/>
          </a:xfrm>
          <a:prstGeom prst="rect">
            <a:avLst/>
          </a:prstGeom>
          <a:noFill/>
        </p:spPr>
        <p:txBody>
          <a:bodyPr wrap="square">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Actual hardware where data and instructions are stored for immediate access.</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2888BE96-24BA-C6E9-AD43-2300A3E81AEB}"/>
              </a:ext>
            </a:extLst>
          </p:cNvPr>
          <p:cNvSpPr txBox="1"/>
          <p:nvPr/>
        </p:nvSpPr>
        <p:spPr>
          <a:xfrm>
            <a:off x="7868015" y="6176384"/>
            <a:ext cx="2811185" cy="2308324"/>
          </a:xfrm>
          <a:prstGeom prst="rect">
            <a:avLst/>
          </a:prstGeom>
          <a:noFill/>
        </p:spPr>
        <p:txBody>
          <a:bodyPr wrap="square">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Occur when requested data is not in RAM, prompting retrieval from disk.</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70AFB75F-6954-44B7-8486-9C26338D3E4B}"/>
              </a:ext>
            </a:extLst>
          </p:cNvPr>
          <p:cNvSpPr txBox="1"/>
          <p:nvPr/>
        </p:nvSpPr>
        <p:spPr>
          <a:xfrm>
            <a:off x="11234613" y="6066559"/>
            <a:ext cx="2811185" cy="1569660"/>
          </a:xfrm>
          <a:prstGeom prst="rect">
            <a:avLst/>
          </a:prstGeom>
          <a:noFill/>
        </p:spPr>
        <p:txBody>
          <a:bodyPr wrap="square">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Mechanism to swap out pages from RAM when space is full.</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id="{8C77BD29-AB4E-98EE-CD95-4166C524AFFA}"/>
              </a:ext>
            </a:extLst>
          </p:cNvPr>
          <p:cNvSpPr txBox="1"/>
          <p:nvPr/>
        </p:nvSpPr>
        <p:spPr>
          <a:xfrm>
            <a:off x="14341995" y="6029396"/>
            <a:ext cx="3153389" cy="1938992"/>
          </a:xfrm>
          <a:prstGeom prst="rect">
            <a:avLst/>
          </a:prstGeom>
          <a:noFill/>
        </p:spPr>
        <p:txBody>
          <a:bodyPr wrap="square">
            <a:spAutoFit/>
          </a:bodyPr>
          <a:lstStyle/>
          <a:p>
            <a:pPr algn="ctr"/>
            <a:r>
              <a:rPr lang="en-US" sz="2400" dirty="0">
                <a:latin typeface="Open Sans" panose="020B0606030504020204" pitchFamily="34" charset="0"/>
                <a:ea typeface="Open Sans" panose="020B0606030504020204" pitchFamily="34" charset="0"/>
                <a:cs typeface="Open Sans" panose="020B0606030504020204" pitchFamily="34" charset="0"/>
              </a:rPr>
              <a:t>Converts virtual memory addresses to physical addresses for data retrieval.</a:t>
            </a:r>
            <a:endParaRPr lang="en-IN" sz="24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C6396E-5244-C58C-040E-F530E825A5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14F3E93-6A26-3BD9-820E-F224D0173CC7}"/>
              </a:ext>
            </a:extLst>
          </p:cNvPr>
          <p:cNvSpPr txBox="1"/>
          <p:nvPr/>
        </p:nvSpPr>
        <p:spPr>
          <a:xfrm>
            <a:off x="36871" y="1409700"/>
            <a:ext cx="10814275" cy="852734"/>
          </a:xfrm>
          <a:prstGeom prst="rect">
            <a:avLst/>
          </a:prstGeom>
        </p:spPr>
        <p:txBody>
          <a:bodyPr wrap="square" lIns="0" tIns="0" rIns="0" bIns="0" rtlCol="0" anchor="t">
            <a:spAutoFit/>
          </a:bodyPr>
          <a:lstStyle/>
          <a:p>
            <a:pPr algn="ctr">
              <a:lnSpc>
                <a:spcPts val="6999"/>
              </a:lnSpc>
              <a:spcBef>
                <a:spcPct val="0"/>
              </a:spcBef>
            </a:pPr>
            <a:r>
              <a:rPr lang="en-US" sz="4999" b="1" dirty="0">
                <a:solidFill>
                  <a:srgbClr val="399D4E"/>
                </a:solidFill>
                <a:latin typeface="Open Sans" panose="020B0606030504020204" pitchFamily="34" charset="0"/>
                <a:ea typeface="Open Sans" panose="020B0606030504020204" pitchFamily="34" charset="0"/>
                <a:cs typeface="Open Sans" panose="020B0606030504020204" pitchFamily="34" charset="0"/>
              </a:rPr>
              <a:t>Purpose of Virtual Memory</a:t>
            </a:r>
          </a:p>
        </p:txBody>
      </p:sp>
      <p:sp>
        <p:nvSpPr>
          <p:cNvPr id="3" name="TextBox 3">
            <a:extLst>
              <a:ext uri="{FF2B5EF4-FFF2-40B4-BE49-F238E27FC236}">
                <a16:creationId xmlns:a16="http://schemas.microsoft.com/office/drawing/2014/main" id="{2EA902B3-3285-90DC-DB24-729B9A62085A}"/>
              </a:ext>
            </a:extLst>
          </p:cNvPr>
          <p:cNvSpPr txBox="1"/>
          <p:nvPr/>
        </p:nvSpPr>
        <p:spPr>
          <a:xfrm>
            <a:off x="1052052" y="2830816"/>
            <a:ext cx="16459200" cy="2312684"/>
          </a:xfrm>
          <a:prstGeom prst="rect">
            <a:avLst/>
          </a:prstGeom>
        </p:spPr>
        <p:txBody>
          <a:bodyPr wrap="square" lIns="0" tIns="0" rIns="0" bIns="0" rtlCol="0" anchor="t">
            <a:spAutoFit/>
          </a:bodyPr>
          <a:lstStyle/>
          <a:p>
            <a:pPr marL="457200" indent="-457200">
              <a:lnSpc>
                <a:spcPts val="4619"/>
              </a:lnSpc>
              <a:spcBef>
                <a:spcPct val="0"/>
              </a:spcBef>
              <a:buFont typeface="Arial" panose="020B0604020202020204" pitchFamily="34" charset="0"/>
              <a:buChar char="•"/>
            </a:pPr>
            <a:r>
              <a:rPr lang="en-US" sz="2800" b="1" dirty="0">
                <a:solidFill>
                  <a:srgbClr val="399D4E"/>
                </a:solidFill>
                <a:latin typeface="Open Sans" panose="020B0606030504020204" pitchFamily="34" charset="0"/>
                <a:ea typeface="Open Sans" panose="020B0606030504020204" pitchFamily="34" charset="0"/>
                <a:cs typeface="Open Sans" panose="020B0606030504020204" pitchFamily="34" charset="0"/>
              </a:rPr>
              <a:t>Expanded Address Space</a:t>
            </a:r>
            <a:r>
              <a:rPr lang="en-US" sz="2800" dirty="0">
                <a:solidFill>
                  <a:srgbClr val="000000"/>
                </a:solidFill>
                <a:latin typeface="Open Sans" panose="020B0606030504020204" pitchFamily="34" charset="0"/>
                <a:ea typeface="Open Sans" panose="020B0606030504020204" pitchFamily="34" charset="0"/>
                <a:cs typeface="Open Sans" panose="020B0606030504020204" pitchFamily="34" charset="0"/>
              </a:rPr>
              <a:t>: Virtual memory allows programs to access more memory than is physically available in RAM. This is especially important for running large applications or multiple programs simultaneously, as it provides the illusion of a much larger memory space than what is physically installed in the system.</a:t>
            </a:r>
          </a:p>
        </p:txBody>
      </p:sp>
      <p:sp>
        <p:nvSpPr>
          <p:cNvPr id="8" name="TextBox 3">
            <a:extLst>
              <a:ext uri="{FF2B5EF4-FFF2-40B4-BE49-F238E27FC236}">
                <a16:creationId xmlns:a16="http://schemas.microsoft.com/office/drawing/2014/main" id="{8A0CFAAE-8540-1441-F53A-9C6F7DA4964D}"/>
              </a:ext>
            </a:extLst>
          </p:cNvPr>
          <p:cNvSpPr txBox="1"/>
          <p:nvPr/>
        </p:nvSpPr>
        <p:spPr>
          <a:xfrm>
            <a:off x="1066800" y="5905500"/>
            <a:ext cx="16306800" cy="2312684"/>
          </a:xfrm>
          <a:prstGeom prst="rect">
            <a:avLst/>
          </a:prstGeom>
        </p:spPr>
        <p:txBody>
          <a:bodyPr wrap="square" lIns="0" tIns="0" rIns="0" bIns="0" rtlCol="0" anchor="t">
            <a:spAutoFit/>
          </a:bodyPr>
          <a:lstStyle/>
          <a:p>
            <a:pPr marL="457200" indent="-457200">
              <a:lnSpc>
                <a:spcPts val="4619"/>
              </a:lnSpc>
              <a:spcBef>
                <a:spcPct val="0"/>
              </a:spcBef>
              <a:buFont typeface="Arial" panose="020B0604020202020204" pitchFamily="34" charset="0"/>
              <a:buChar char="•"/>
            </a:pPr>
            <a:r>
              <a:rPr lang="en-US" sz="2800" b="1" dirty="0">
                <a:solidFill>
                  <a:srgbClr val="399D4E"/>
                </a:solidFill>
                <a:latin typeface="Open Sans" panose="020B0606030504020204" pitchFamily="34" charset="0"/>
                <a:ea typeface="Open Sans" panose="020B0606030504020204" pitchFamily="34" charset="0"/>
                <a:cs typeface="Open Sans" panose="020B0606030504020204" pitchFamily="34" charset="0"/>
              </a:rPr>
              <a:t>Isolation and Protection: </a:t>
            </a:r>
            <a:r>
              <a:rPr lang="en-US" sz="2800" dirty="0">
                <a:latin typeface="Open Sans" panose="020B0606030504020204" pitchFamily="34" charset="0"/>
                <a:ea typeface="Open Sans" panose="020B0606030504020204" pitchFamily="34" charset="0"/>
                <a:cs typeface="Open Sans" panose="020B0606030504020204" pitchFamily="34" charset="0"/>
              </a:rPr>
              <a:t>Virtual memory helps in isolating processes from one another, ensuring that each process has its own dedicated memory space. This prevents one program from accessing or modifying memory allocated to another program, thus enhancing system stability and security</a:t>
            </a:r>
            <a:r>
              <a:rPr lang="en-US" sz="2800" b="1" dirty="0">
                <a:latin typeface="Open Sans" panose="020B0606030504020204" pitchFamily="34" charset="0"/>
                <a:ea typeface="Open Sans" panose="020B0606030504020204" pitchFamily="34" charset="0"/>
                <a:cs typeface="Open Sans" panose="020B0606030504020204" pitchFamily="34" charset="0"/>
              </a:rPr>
              <a:t>.</a:t>
            </a: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4915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02A3BC-1E5F-16C1-C52A-E368BB50D82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599CC1B-634C-AAC1-184A-8B53AD2D16EB}"/>
              </a:ext>
            </a:extLst>
          </p:cNvPr>
          <p:cNvSpPr txBox="1"/>
          <p:nvPr/>
        </p:nvSpPr>
        <p:spPr>
          <a:xfrm>
            <a:off x="838200" y="1297640"/>
            <a:ext cx="11963400" cy="852734"/>
          </a:xfrm>
          <a:prstGeom prst="rect">
            <a:avLst/>
          </a:prstGeom>
        </p:spPr>
        <p:txBody>
          <a:bodyPr wrap="square" lIns="0" tIns="0" rIns="0" bIns="0" rtlCol="0" anchor="t">
            <a:spAutoFit/>
          </a:bodyPr>
          <a:lstStyle/>
          <a:p>
            <a:pPr algn="ctr">
              <a:lnSpc>
                <a:spcPts val="6999"/>
              </a:lnSpc>
              <a:spcBef>
                <a:spcPct val="0"/>
              </a:spcBef>
            </a:pPr>
            <a:r>
              <a:rPr lang="en-US" sz="4999" b="1" dirty="0">
                <a:solidFill>
                  <a:srgbClr val="399D4E"/>
                </a:solidFill>
                <a:latin typeface="Open Sans" panose="020B0606030504020204" pitchFamily="34" charset="0"/>
                <a:ea typeface="Open Sans" panose="020B0606030504020204" pitchFamily="34" charset="0"/>
                <a:cs typeface="Open Sans" panose="020B0606030504020204" pitchFamily="34" charset="0"/>
              </a:rPr>
              <a:t>Purpose of Virtual Memory (contd.)</a:t>
            </a:r>
          </a:p>
        </p:txBody>
      </p:sp>
      <p:sp>
        <p:nvSpPr>
          <p:cNvPr id="3" name="TextBox 3">
            <a:extLst>
              <a:ext uri="{FF2B5EF4-FFF2-40B4-BE49-F238E27FC236}">
                <a16:creationId xmlns:a16="http://schemas.microsoft.com/office/drawing/2014/main" id="{869DE9F0-94E9-2A88-9365-BBD133CDB385}"/>
              </a:ext>
            </a:extLst>
          </p:cNvPr>
          <p:cNvSpPr txBox="1"/>
          <p:nvPr/>
        </p:nvSpPr>
        <p:spPr>
          <a:xfrm>
            <a:off x="1007806" y="2830816"/>
            <a:ext cx="16282219" cy="2312684"/>
          </a:xfrm>
          <a:prstGeom prst="rect">
            <a:avLst/>
          </a:prstGeom>
        </p:spPr>
        <p:txBody>
          <a:bodyPr wrap="square" lIns="0" tIns="0" rIns="0" bIns="0" rtlCol="0" anchor="t">
            <a:spAutoFit/>
          </a:bodyPr>
          <a:lstStyle/>
          <a:p>
            <a:pPr marL="457200" indent="-457200">
              <a:lnSpc>
                <a:spcPts val="4619"/>
              </a:lnSpc>
              <a:spcBef>
                <a:spcPct val="0"/>
              </a:spcBef>
              <a:buFont typeface="Arial" panose="020B0604020202020204" pitchFamily="34" charset="0"/>
              <a:buChar char="•"/>
            </a:pPr>
            <a:r>
              <a:rPr lang="en-US" sz="2800" b="1" dirty="0">
                <a:solidFill>
                  <a:srgbClr val="399D4E"/>
                </a:solidFill>
                <a:latin typeface="Open Sans" panose="020B0606030504020204" pitchFamily="34" charset="0"/>
                <a:ea typeface="Open Sans" panose="020B0606030504020204" pitchFamily="34" charset="0"/>
                <a:cs typeface="Open Sans" panose="020B0606030504020204" pitchFamily="34" charset="0"/>
              </a:rPr>
              <a:t>Memory Management: </a:t>
            </a:r>
            <a:r>
              <a:rPr lang="en-US" sz="2800" dirty="0">
                <a:latin typeface="Open Sans" panose="020B0606030504020204" pitchFamily="34" charset="0"/>
                <a:ea typeface="Open Sans" panose="020B0606030504020204" pitchFamily="34" charset="0"/>
                <a:cs typeface="Open Sans" panose="020B0606030504020204" pitchFamily="34" charset="0"/>
              </a:rPr>
              <a:t>Virtual memory facilitates efficient memory management by the operating system. It allows for dynamic allocation and deallocation of memory, as well as efficient use of physical memory resources through techniques such as demand paging and page replacement algorithms.</a:t>
            </a:r>
            <a:endParaRPr lang="en-US" sz="28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3">
            <a:extLst>
              <a:ext uri="{FF2B5EF4-FFF2-40B4-BE49-F238E27FC236}">
                <a16:creationId xmlns:a16="http://schemas.microsoft.com/office/drawing/2014/main" id="{0A82C5C0-D004-8A53-4E94-5EE03DEC3C7E}"/>
              </a:ext>
            </a:extLst>
          </p:cNvPr>
          <p:cNvSpPr txBox="1"/>
          <p:nvPr/>
        </p:nvSpPr>
        <p:spPr>
          <a:xfrm>
            <a:off x="1007806" y="5798132"/>
            <a:ext cx="16299425" cy="3484672"/>
          </a:xfrm>
          <a:prstGeom prst="rect">
            <a:avLst/>
          </a:prstGeom>
        </p:spPr>
        <p:txBody>
          <a:bodyPr wrap="square" lIns="0" tIns="0" rIns="0" bIns="0" rtlCol="0" anchor="t">
            <a:spAutoFit/>
          </a:bodyPr>
          <a:lstStyle/>
          <a:p>
            <a:pPr marL="457200" indent="-457200">
              <a:lnSpc>
                <a:spcPts val="4619"/>
              </a:lnSpc>
              <a:spcBef>
                <a:spcPct val="0"/>
              </a:spcBef>
              <a:buFont typeface="Arial" panose="020B0604020202020204" pitchFamily="34" charset="0"/>
              <a:buChar char="•"/>
            </a:pPr>
            <a:r>
              <a:rPr lang="en-US" sz="2800" b="1" dirty="0">
                <a:solidFill>
                  <a:srgbClr val="399D4E"/>
                </a:solidFill>
                <a:latin typeface="Open Sans" panose="020B0606030504020204" pitchFamily="34" charset="0"/>
                <a:ea typeface="Open Sans" panose="020B0606030504020204" pitchFamily="34" charset="0"/>
                <a:cs typeface="Open Sans" panose="020B0606030504020204" pitchFamily="34" charset="0"/>
              </a:rPr>
              <a:t>Virtual to Physical Address Translation:</a:t>
            </a:r>
            <a:r>
              <a:rPr lang="en-US" sz="2800" dirty="0">
                <a:solidFill>
                  <a:srgbClr val="399D4E"/>
                </a:solidFill>
                <a:latin typeface="Open Sans" panose="020B0606030504020204" pitchFamily="34" charset="0"/>
                <a:ea typeface="Open Sans" panose="020B0606030504020204" pitchFamily="34" charset="0"/>
                <a:cs typeface="Open Sans" panose="020B0606030504020204" pitchFamily="34" charset="0"/>
              </a:rPr>
              <a:t> </a:t>
            </a:r>
            <a:r>
              <a:rPr lang="en-US" sz="2800" dirty="0">
                <a:latin typeface="Open Sans" panose="020B0606030504020204" pitchFamily="34" charset="0"/>
                <a:ea typeface="Open Sans" panose="020B0606030504020204" pitchFamily="34" charset="0"/>
                <a:cs typeface="Open Sans" panose="020B0606030504020204" pitchFamily="34" charset="0"/>
              </a:rPr>
              <a:t>Virtual memory enables the mapping of virtual addresses used by programs to physical addresses in RAM. This translation is handled by the memory management unit (MMU) in hardware, or by the operating system if hardware support is lacking. It allows for efficient utilization of physical memory resources by storing only the most actively used portions of a program in RAM, while less frequently accessed data is stored on disk.</a:t>
            </a:r>
          </a:p>
        </p:txBody>
      </p:sp>
    </p:spTree>
    <p:extLst>
      <p:ext uri="{BB962C8B-B14F-4D97-AF65-F5344CB8AC3E}">
        <p14:creationId xmlns:p14="http://schemas.microsoft.com/office/powerpoint/2010/main" val="320561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399D4E"/>
          </a:solid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50F09D-00CF-B61D-931F-0E7497BA6C4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D4FA89F-FD45-588B-DA14-0861E671830A}"/>
              </a:ext>
            </a:extLst>
          </p:cNvPr>
          <p:cNvSpPr txBox="1"/>
          <p:nvPr/>
        </p:nvSpPr>
        <p:spPr>
          <a:xfrm>
            <a:off x="0" y="983884"/>
            <a:ext cx="10814275" cy="852734"/>
          </a:xfrm>
          <a:prstGeom prst="rect">
            <a:avLst/>
          </a:prstGeom>
        </p:spPr>
        <p:txBody>
          <a:bodyPr wrap="square" lIns="0" tIns="0" rIns="0" bIns="0" rtlCol="0" anchor="t">
            <a:spAutoFit/>
          </a:bodyPr>
          <a:lstStyle/>
          <a:p>
            <a:pPr algn="ctr">
              <a:lnSpc>
                <a:spcPts val="6999"/>
              </a:lnSpc>
              <a:spcBef>
                <a:spcPct val="0"/>
              </a:spcBef>
            </a:pPr>
            <a:r>
              <a:rPr lang="en-US" sz="4999" dirty="0">
                <a:latin typeface="Poppins Bold"/>
              </a:rPr>
              <a:t>Virtual memory in modern OS</a:t>
            </a:r>
          </a:p>
        </p:txBody>
      </p:sp>
      <p:sp>
        <p:nvSpPr>
          <p:cNvPr id="3" name="TextBox 3">
            <a:extLst>
              <a:ext uri="{FF2B5EF4-FFF2-40B4-BE49-F238E27FC236}">
                <a16:creationId xmlns:a16="http://schemas.microsoft.com/office/drawing/2014/main" id="{F882EFE4-F2E4-3742-46E5-2FD3B25F7F51}"/>
              </a:ext>
            </a:extLst>
          </p:cNvPr>
          <p:cNvSpPr txBox="1"/>
          <p:nvPr/>
        </p:nvSpPr>
        <p:spPr>
          <a:xfrm>
            <a:off x="487150" y="2424066"/>
            <a:ext cx="9279366" cy="2902589"/>
          </a:xfrm>
          <a:prstGeom prst="rect">
            <a:avLst/>
          </a:prstGeom>
        </p:spPr>
        <p:txBody>
          <a:bodyPr wrap="square" lIns="0" tIns="0" rIns="0" bIns="0" rtlCol="0" anchor="t">
            <a:spAutoFit/>
          </a:bodyPr>
          <a:lstStyle/>
          <a:p>
            <a:pPr marL="457200" indent="-457200">
              <a:lnSpc>
                <a:spcPts val="4619"/>
              </a:lnSpc>
              <a:spcBef>
                <a:spcPct val="0"/>
              </a:spcBef>
              <a:buFont typeface="Arial" panose="020B0604020202020204" pitchFamily="34" charset="0"/>
              <a:buChar char="•"/>
            </a:pPr>
            <a:r>
              <a:rPr lang="en-US" sz="2800" dirty="0">
                <a:latin typeface="Poppins"/>
              </a:rPr>
              <a:t>Modern operating systems play a crucial role in computing by providing a platform for applications to run and managing hardware resources efficiently. Resource Management, Security, Multi-tasking, File Management</a:t>
            </a:r>
          </a:p>
        </p:txBody>
      </p:sp>
      <p:sp>
        <p:nvSpPr>
          <p:cNvPr id="7" name="TextBox 3">
            <a:extLst>
              <a:ext uri="{FF2B5EF4-FFF2-40B4-BE49-F238E27FC236}">
                <a16:creationId xmlns:a16="http://schemas.microsoft.com/office/drawing/2014/main" id="{0E6754B8-4548-87F2-B1E3-A73CEE32596C}"/>
              </a:ext>
            </a:extLst>
          </p:cNvPr>
          <p:cNvSpPr txBox="1"/>
          <p:nvPr/>
        </p:nvSpPr>
        <p:spPr>
          <a:xfrm>
            <a:off x="460770" y="5905500"/>
            <a:ext cx="9279366" cy="2312684"/>
          </a:xfrm>
          <a:prstGeom prst="rect">
            <a:avLst/>
          </a:prstGeom>
        </p:spPr>
        <p:txBody>
          <a:bodyPr wrap="square" lIns="0" tIns="0" rIns="0" bIns="0" rtlCol="0" anchor="t">
            <a:spAutoFit/>
          </a:bodyPr>
          <a:lstStyle/>
          <a:p>
            <a:pPr marL="457200" indent="-457200">
              <a:lnSpc>
                <a:spcPts val="4619"/>
              </a:lnSpc>
              <a:spcBef>
                <a:spcPct val="0"/>
              </a:spcBef>
              <a:buFont typeface="Arial" panose="020B0604020202020204" pitchFamily="34" charset="0"/>
              <a:buChar char="•"/>
            </a:pPr>
            <a:r>
              <a:rPr lang="en-US" sz="2800" dirty="0">
                <a:latin typeface="Poppins"/>
              </a:rPr>
              <a:t>Studying virtual memory strategies in modern operating systems is important for optimizing performance, managing resources efficiently, and enhancing system reliability and security.</a:t>
            </a:r>
          </a:p>
        </p:txBody>
      </p:sp>
      <p:sp>
        <p:nvSpPr>
          <p:cNvPr id="10" name="Freeform 2">
            <a:extLst>
              <a:ext uri="{FF2B5EF4-FFF2-40B4-BE49-F238E27FC236}">
                <a16:creationId xmlns:a16="http://schemas.microsoft.com/office/drawing/2014/main" id="{DBC66AC5-5AE6-FDC3-E7DD-F93E5194C3B8}"/>
              </a:ext>
            </a:extLst>
          </p:cNvPr>
          <p:cNvSpPr/>
          <p:nvPr/>
        </p:nvSpPr>
        <p:spPr>
          <a:xfrm flipH="1">
            <a:off x="12870426" y="2857500"/>
            <a:ext cx="4343400" cy="3919896"/>
          </a:xfrm>
          <a:custGeom>
            <a:avLst/>
            <a:gdLst/>
            <a:ahLst/>
            <a:cxnLst/>
            <a:rect l="l" t="t" r="r" b="b"/>
            <a:pathLst>
              <a:path w="3092540" h="2772041">
                <a:moveTo>
                  <a:pt x="3092540" y="0"/>
                </a:moveTo>
                <a:lnTo>
                  <a:pt x="0" y="0"/>
                </a:lnTo>
                <a:lnTo>
                  <a:pt x="0" y="2772041"/>
                </a:lnTo>
                <a:lnTo>
                  <a:pt x="3092540" y="2772041"/>
                </a:lnTo>
                <a:lnTo>
                  <a:pt x="309254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1" name="Freeform 2">
            <a:extLst>
              <a:ext uri="{FF2B5EF4-FFF2-40B4-BE49-F238E27FC236}">
                <a16:creationId xmlns:a16="http://schemas.microsoft.com/office/drawing/2014/main" id="{146285E2-FAFB-2EBE-0C6C-8945E094BE02}"/>
              </a:ext>
            </a:extLst>
          </p:cNvPr>
          <p:cNvSpPr/>
          <p:nvPr/>
        </p:nvSpPr>
        <p:spPr>
          <a:xfrm>
            <a:off x="10533970" y="0"/>
            <a:ext cx="7754030" cy="10287000"/>
          </a:xfrm>
          <a:custGeom>
            <a:avLst/>
            <a:gdLst/>
            <a:ahLst/>
            <a:cxnLst/>
            <a:rect l="l" t="t" r="r" b="b"/>
            <a:pathLst>
              <a:path w="8005354" h="10287000">
                <a:moveTo>
                  <a:pt x="0" y="0"/>
                </a:moveTo>
                <a:lnTo>
                  <a:pt x="8005354" y="0"/>
                </a:lnTo>
                <a:lnTo>
                  <a:pt x="8005354" y="10287000"/>
                </a:lnTo>
                <a:lnTo>
                  <a:pt x="0" y="10287000"/>
                </a:lnTo>
                <a:lnTo>
                  <a:pt x="0" y="0"/>
                </a:lnTo>
                <a:close/>
              </a:path>
            </a:pathLst>
          </a:custGeom>
          <a:blipFill>
            <a:blip r:embed="rId4"/>
            <a:stretch>
              <a:fillRect t="-8365" b="-8365"/>
            </a:stretch>
          </a:blipFill>
        </p:spPr>
      </p:sp>
    </p:spTree>
    <p:extLst>
      <p:ext uri="{BB962C8B-B14F-4D97-AF65-F5344CB8AC3E}">
        <p14:creationId xmlns:p14="http://schemas.microsoft.com/office/powerpoint/2010/main" val="1360040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902326" y="755115"/>
            <a:ext cx="6744833" cy="8776770"/>
          </a:xfrm>
          <a:prstGeom prst="rect">
            <a:avLst/>
          </a:prstGeom>
        </p:spPr>
      </p:pic>
      <p:grpSp>
        <p:nvGrpSpPr>
          <p:cNvPr id="3" name="Group 3"/>
          <p:cNvGrpSpPr/>
          <p:nvPr/>
        </p:nvGrpSpPr>
        <p:grpSpPr>
          <a:xfrm>
            <a:off x="1469571" y="1980258"/>
            <a:ext cx="8677275" cy="6326484"/>
            <a:chOff x="0" y="0"/>
            <a:chExt cx="11569700" cy="8435312"/>
          </a:xfrm>
        </p:grpSpPr>
        <p:sp>
          <p:nvSpPr>
            <p:cNvPr id="4" name="TextBox 4"/>
            <p:cNvSpPr txBox="1"/>
            <p:nvPr/>
          </p:nvSpPr>
          <p:spPr>
            <a:xfrm>
              <a:off x="0" y="0"/>
              <a:ext cx="11569700" cy="4876800"/>
            </a:xfrm>
            <a:prstGeom prst="rect">
              <a:avLst/>
            </a:prstGeom>
          </p:spPr>
          <p:txBody>
            <a:bodyPr lIns="0" tIns="0" rIns="0" bIns="0" rtlCol="0" anchor="t">
              <a:spAutoFit/>
            </a:bodyPr>
            <a:lstStyle/>
            <a:p>
              <a:pPr>
                <a:lnSpc>
                  <a:spcPts val="9600"/>
                </a:lnSpc>
              </a:pPr>
              <a:r>
                <a:rPr lang="en-US" sz="8000">
                  <a:solidFill>
                    <a:srgbClr val="2A2A2A"/>
                  </a:solidFill>
                  <a:latin typeface="Open Sans"/>
                </a:rPr>
                <a:t>FinTech segments according to transaction value</a:t>
              </a:r>
            </a:p>
          </p:txBody>
        </p:sp>
        <p:sp>
          <p:nvSpPr>
            <p:cNvPr id="5" name="TextBox 5"/>
            <p:cNvSpPr txBox="1"/>
            <p:nvPr/>
          </p:nvSpPr>
          <p:spPr>
            <a:xfrm>
              <a:off x="0" y="7303953"/>
              <a:ext cx="11569700" cy="1131358"/>
            </a:xfrm>
            <a:prstGeom prst="rect">
              <a:avLst/>
            </a:prstGeom>
          </p:spPr>
          <p:txBody>
            <a:bodyPr lIns="0" tIns="0" rIns="0" bIns="0" rtlCol="0" anchor="t">
              <a:spAutoFit/>
            </a:bodyPr>
            <a:lstStyle/>
            <a:p>
              <a:pPr>
                <a:lnSpc>
                  <a:spcPts val="3499"/>
                </a:lnSpc>
              </a:pPr>
              <a:r>
                <a:rPr lang="en-US" sz="2499">
                  <a:solidFill>
                    <a:srgbClr val="2A2A2A"/>
                  </a:solidFill>
                  <a:latin typeface="Open Sans"/>
                </a:rPr>
                <a:t>Digital payments are leading the way followed by personal finance, alternative lending, and alternative financing. </a:t>
              </a:r>
            </a:p>
          </p:txBody>
        </p:sp>
        <p:sp>
          <p:nvSpPr>
            <p:cNvPr id="6" name="TextBox 6"/>
            <p:cNvSpPr txBox="1"/>
            <p:nvPr/>
          </p:nvSpPr>
          <p:spPr>
            <a:xfrm>
              <a:off x="0" y="6218844"/>
              <a:ext cx="11569700" cy="711200"/>
            </a:xfrm>
            <a:prstGeom prst="rect">
              <a:avLst/>
            </a:prstGeom>
          </p:spPr>
          <p:txBody>
            <a:bodyPr lIns="0" tIns="0" rIns="0" bIns="0" rtlCol="0" anchor="t">
              <a:spAutoFit/>
            </a:bodyPr>
            <a:lstStyle/>
            <a:p>
              <a:pPr>
                <a:lnSpc>
                  <a:spcPts val="4200"/>
                </a:lnSpc>
              </a:pPr>
              <a:r>
                <a:rPr lang="en-US" sz="3500">
                  <a:solidFill>
                    <a:srgbClr val="399D4E"/>
                  </a:solidFill>
                  <a:latin typeface="Open Sans Bold"/>
                </a:rPr>
                <a:t>As of January 2021</a:t>
              </a:r>
            </a:p>
          </p:txBody>
        </p:sp>
        <p:sp>
          <p:nvSpPr>
            <p:cNvPr id="7" name="AutoShape 7"/>
            <p:cNvSpPr/>
            <p:nvPr/>
          </p:nvSpPr>
          <p:spPr>
            <a:xfrm>
              <a:off x="0" y="5518873"/>
              <a:ext cx="1649762" cy="0"/>
            </a:xfrm>
            <a:prstGeom prst="line">
              <a:avLst/>
            </a:prstGeom>
            <a:ln w="50800" cap="flat">
              <a:solidFill>
                <a:srgbClr val="2A2A2A"/>
              </a:solidFill>
              <a:prstDash val="solid"/>
              <a:headEnd type="none" w="sm" len="sm"/>
              <a:tailEnd type="none" w="sm" len="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811</TotalTime>
  <Words>1176</Words>
  <Application>Microsoft Office PowerPoint</Application>
  <PresentationFormat>Custom</PresentationFormat>
  <Paragraphs>142</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Open Sans</vt:lpstr>
      <vt:lpstr>Open Sans Bold</vt:lpstr>
      <vt:lpstr>Calibri</vt:lpstr>
      <vt:lpstr>Arial</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 case Study</dc:title>
  <cp:lastModifiedBy>anuvind mp</cp:lastModifiedBy>
  <cp:revision>2</cp:revision>
  <dcterms:created xsi:type="dcterms:W3CDTF">2006-08-16T00:00:00Z</dcterms:created>
  <dcterms:modified xsi:type="dcterms:W3CDTF">2024-02-29T06:06:58Z</dcterms:modified>
  <dc:identifier>DAF9wrNYs6c</dc:identifier>
</cp:coreProperties>
</file>